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</p:sldMasterIdLst>
  <p:notesMasterIdLst>
    <p:notesMasterId r:id="rId16"/>
  </p:notesMasterIdLst>
  <p:sldIdLst>
    <p:sldId id="256" r:id="rId5"/>
    <p:sldId id="288" r:id="rId6"/>
    <p:sldId id="278" r:id="rId7"/>
    <p:sldId id="268" r:id="rId8"/>
    <p:sldId id="282" r:id="rId9"/>
    <p:sldId id="283" r:id="rId10"/>
    <p:sldId id="284" r:id="rId11"/>
    <p:sldId id="285" r:id="rId12"/>
    <p:sldId id="382" r:id="rId13"/>
    <p:sldId id="286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BC053"/>
    <a:srgbClr val="48A4DB"/>
    <a:srgbClr val="44A5DD"/>
    <a:srgbClr val="3B4641"/>
    <a:srgbClr val="F15936"/>
    <a:srgbClr val="4E5D56"/>
    <a:srgbClr val="626135"/>
    <a:srgbClr val="939598"/>
    <a:srgbClr val="BF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86AAB-1DB5-4058-92C6-F4DF8303D973}" v="269" dt="2022-04-22T19:07:55.633"/>
    <p1510:client id="{A9ADFD7E-1E30-4C98-881D-B56E611A51B3}" v="3" dt="2022-04-22T19:33:12.886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513" autoAdjust="0"/>
    <p:restoredTop sz="94694"/>
  </p:normalViewPr>
  <p:slideViewPr>
    <p:cSldViewPr snapToGrid="0" snapToObjects="1" showGuides="1">
      <p:cViewPr varScale="1">
        <p:scale>
          <a:sx n="63" d="100"/>
          <a:sy n="63" d="100"/>
        </p:scale>
        <p:origin x="102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B0675-08D1-A743-AE5A-E207589D60AD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7E009-7A49-D54B-940D-2BAD54DD2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6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7E009-7A49-D54B-940D-2BAD54DD2CF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5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49366E1B-DF32-4E55-A6DC-EDCD5CE46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A824A8B-6037-43F8-8C88-6F6F7FB32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7736279-5EA2-49F5-BE24-0626D9890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C6E1B48-81AC-4AAD-A3DD-9ADBCC1FA0D6}" type="slidenum">
              <a:rPr lang="en-CA" altLang="en-US" smtClean="0"/>
              <a:pPr/>
              <a:t>9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941396-0A34-CA4E-80A4-B05D7616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7A47FD4-CDFD-8D44-908E-40BFFB531C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B637791-AE5A-D34D-99EA-0351DC3A92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12192000" cy="2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C10B41-F8DA-8F4F-AB84-1CF450C9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751" y="1215380"/>
            <a:ext cx="5285590" cy="2213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0" i="0">
                <a:solidFill>
                  <a:schemeClr val="tx2"/>
                </a:solidFill>
                <a:latin typeface="Georgia" panose="02040502050405020303" pitchFamily="18" charset="0"/>
                <a:ea typeface="Song Myung" pitchFamily="2" charset="0"/>
              </a:defRPr>
            </a:lvl1pPr>
          </a:lstStyle>
          <a:p>
            <a:pPr lvl="0"/>
            <a:r>
              <a:rPr lang="en-US" dirty="0"/>
              <a:t>Title 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1E3C66F-C5BE-EB4D-B644-866CDB1FB6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751" y="3571711"/>
            <a:ext cx="5285590" cy="2213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Picture Placeholder 18">
            <a:extLst>
              <a:ext uri="{FF2B5EF4-FFF2-40B4-BE49-F238E27FC236}">
                <a16:creationId xmlns:a16="http://schemas.microsoft.com/office/drawing/2014/main" id="{CE8B4B22-A9BF-DD4A-932F-944C27C49B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9032" y="0"/>
            <a:ext cx="6095999" cy="671071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6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Red Background)">
    <p:bg>
      <p:bgPr>
        <a:solidFill>
          <a:srgbClr val="F15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DC8F8-D7DD-8A48-BD38-AE68F391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C10B41-F8DA-8F4F-AB84-1CF450C9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1215380"/>
            <a:ext cx="5285590" cy="221362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000" b="0" i="0">
                <a:solidFill>
                  <a:schemeClr val="bg1"/>
                </a:solidFill>
                <a:latin typeface="Georgia" panose="02040502050405020303" pitchFamily="18" charset="0"/>
                <a:ea typeface="Song Myung" pitchFamily="2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1E3C66F-C5BE-EB4D-B644-866CDB1FB6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3571711"/>
            <a:ext cx="5285590" cy="9559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60624DD-08A8-E34A-A581-BFE18AEBE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90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941396-0A34-CA4E-80A4-B05D7616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6AA80-B558-F34E-843B-EA72F439B80A}"/>
              </a:ext>
            </a:extLst>
          </p:cNvPr>
          <p:cNvSpPr/>
          <p:nvPr userDrawn="1"/>
        </p:nvSpPr>
        <p:spPr>
          <a:xfrm>
            <a:off x="406408" y="417929"/>
            <a:ext cx="1919103" cy="361004"/>
          </a:xfrm>
          <a:prstGeom prst="rect">
            <a:avLst/>
          </a:prstGeom>
          <a:solidFill>
            <a:srgbClr val="F75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7B9607C-0534-2049-B39C-76CBABB511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1215380"/>
            <a:ext cx="5689600" cy="221362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7A47FD4-CDFD-8D44-908E-40BFFB531C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47D02B7-EF5F-C642-88E3-DBF5D1A18F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4000" y="0"/>
            <a:ext cx="5588000" cy="67107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414141"/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D25942-0ED9-CB40-A00B-A7B5FDFB0372}"/>
              </a:ext>
            </a:extLst>
          </p:cNvPr>
          <p:cNvSpPr/>
          <p:nvPr userDrawn="1"/>
        </p:nvSpPr>
        <p:spPr>
          <a:xfrm>
            <a:off x="0" y="6710717"/>
            <a:ext cx="12192000" cy="365125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92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941396-0A34-CA4E-80A4-B05D7616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6AA80-B558-F34E-843B-EA72F439B80A}"/>
              </a:ext>
            </a:extLst>
          </p:cNvPr>
          <p:cNvSpPr/>
          <p:nvPr userDrawn="1"/>
        </p:nvSpPr>
        <p:spPr>
          <a:xfrm>
            <a:off x="406409" y="417929"/>
            <a:ext cx="1021174" cy="147283"/>
          </a:xfrm>
          <a:prstGeom prst="rect">
            <a:avLst/>
          </a:prstGeom>
          <a:solidFill>
            <a:srgbClr val="F75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18994C5-FE62-C149-9018-794FB4845F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965133D-E493-BF4C-9B56-31EC15A4B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6401" y="1531938"/>
            <a:ext cx="4662310" cy="423602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53A1397-BD41-884A-B2B3-1CEE183A2A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3200" y="1531938"/>
            <a:ext cx="6608482" cy="423602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0" i="0">
                <a:solidFill>
                  <a:srgbClr val="41414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FC3D2D2-4B4B-E647-8D49-E00729C252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690563"/>
            <a:ext cx="11485281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2B5EDF-023F-8F43-8159-C4F4A0598E25}"/>
              </a:ext>
            </a:extLst>
          </p:cNvPr>
          <p:cNvSpPr/>
          <p:nvPr userDrawn="1"/>
        </p:nvSpPr>
        <p:spPr>
          <a:xfrm>
            <a:off x="0" y="6710717"/>
            <a:ext cx="12192000" cy="365125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45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941396-0A34-CA4E-80A4-B05D7616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6AA80-B558-F34E-843B-EA72F439B80A}"/>
              </a:ext>
            </a:extLst>
          </p:cNvPr>
          <p:cNvSpPr/>
          <p:nvPr userDrawn="1"/>
        </p:nvSpPr>
        <p:spPr>
          <a:xfrm>
            <a:off x="406409" y="417929"/>
            <a:ext cx="1021174" cy="147283"/>
          </a:xfrm>
          <a:prstGeom prst="rect">
            <a:avLst/>
          </a:prstGeom>
          <a:solidFill>
            <a:srgbClr val="F75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EDA3B66-D6E0-5D4C-B254-1BF1692054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4EC363A-1BD9-FE44-B061-DF5C099286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6400" y="1531938"/>
            <a:ext cx="8742082" cy="393357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0" i="0">
                <a:solidFill>
                  <a:srgbClr val="41414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5204ECE-A65A-3A47-BF2D-C38F297626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690563"/>
            <a:ext cx="8742081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21388C-C2AF-6C4B-B50F-856A5E7F77CB}"/>
              </a:ext>
            </a:extLst>
          </p:cNvPr>
          <p:cNvSpPr/>
          <p:nvPr userDrawn="1"/>
        </p:nvSpPr>
        <p:spPr>
          <a:xfrm>
            <a:off x="0" y="6710717"/>
            <a:ext cx="12192000" cy="365125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9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Green Background)">
    <p:bg>
      <p:bgPr>
        <a:solidFill>
          <a:srgbClr val="88C3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DC8F8-D7DD-8A48-BD38-AE68F391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C10B41-F8DA-8F4F-AB84-1CF450C9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1215380"/>
            <a:ext cx="5285590" cy="221362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1E3C66F-C5BE-EB4D-B644-866CDB1FB6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3571711"/>
            <a:ext cx="5285590" cy="9559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rgbClr val="41414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60624DD-08A8-E34A-A581-BFE18AEBE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66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941396-0A34-CA4E-80A4-B05D7616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6AA80-B558-F34E-843B-EA72F439B80A}"/>
              </a:ext>
            </a:extLst>
          </p:cNvPr>
          <p:cNvSpPr/>
          <p:nvPr userDrawn="1"/>
        </p:nvSpPr>
        <p:spPr>
          <a:xfrm>
            <a:off x="406409" y="417929"/>
            <a:ext cx="1021174" cy="147283"/>
          </a:xfrm>
          <a:prstGeom prst="rect">
            <a:avLst/>
          </a:prstGeom>
          <a:solidFill>
            <a:srgbClr val="88C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C983AC-1CD0-BE4E-B5E1-1764C6107B2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8C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028F7FD-0978-A74B-A85F-E66ED91F7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00" y="1838325"/>
            <a:ext cx="5397500" cy="36195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414141"/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09A9BED-A6C0-D44E-B22E-EE1990FE97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A3D086-5D46-A04F-A4E9-B618423D9E4F}"/>
              </a:ext>
            </a:extLst>
          </p:cNvPr>
          <p:cNvCxnSpPr/>
          <p:nvPr userDrawn="1"/>
        </p:nvCxnSpPr>
        <p:spPr>
          <a:xfrm>
            <a:off x="6502400" y="690563"/>
            <a:ext cx="52267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F43423-74A2-8D48-8B97-A1170C6C1D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1694" y="1084263"/>
            <a:ext cx="5226756" cy="4892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1CCFE8B-67FD-5246-BC47-B8325C99BD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690563"/>
            <a:ext cx="5397499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D1A229-2FB2-3344-9C58-DD65F1974869}"/>
              </a:ext>
            </a:extLst>
          </p:cNvPr>
          <p:cNvSpPr/>
          <p:nvPr userDrawn="1"/>
        </p:nvSpPr>
        <p:spPr>
          <a:xfrm>
            <a:off x="0" y="6710717"/>
            <a:ext cx="12192000" cy="365125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46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941396-0A34-CA4E-80A4-B05D7616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6AA80-B558-F34E-843B-EA72F439B80A}"/>
              </a:ext>
            </a:extLst>
          </p:cNvPr>
          <p:cNvSpPr/>
          <p:nvPr userDrawn="1"/>
        </p:nvSpPr>
        <p:spPr>
          <a:xfrm>
            <a:off x="406409" y="417929"/>
            <a:ext cx="1021174" cy="147283"/>
          </a:xfrm>
          <a:prstGeom prst="rect">
            <a:avLst/>
          </a:prstGeom>
          <a:solidFill>
            <a:srgbClr val="88C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18994C5-FE62-C149-9018-794FB4845F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68DA31C8-4B68-A14E-98A1-57E8BAB619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6401" y="1531938"/>
            <a:ext cx="4662310" cy="423602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6ADA647-A391-8442-AAA4-97267997E5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3200" y="1531938"/>
            <a:ext cx="6608482" cy="423602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0" i="0">
                <a:solidFill>
                  <a:srgbClr val="41414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64B26DEB-10E0-A94C-B676-6795CC39C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690563"/>
            <a:ext cx="11485281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7CC0FF-19B4-0A40-B7EA-17BC78019DF8}"/>
              </a:ext>
            </a:extLst>
          </p:cNvPr>
          <p:cNvSpPr/>
          <p:nvPr userDrawn="1"/>
        </p:nvSpPr>
        <p:spPr>
          <a:xfrm>
            <a:off x="0" y="6710717"/>
            <a:ext cx="12192000" cy="365125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3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941396-0A34-CA4E-80A4-B05D7616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6AA80-B558-F34E-843B-EA72F439B80A}"/>
              </a:ext>
            </a:extLst>
          </p:cNvPr>
          <p:cNvSpPr/>
          <p:nvPr userDrawn="1"/>
        </p:nvSpPr>
        <p:spPr>
          <a:xfrm>
            <a:off x="406409" y="417929"/>
            <a:ext cx="1021174" cy="147283"/>
          </a:xfrm>
          <a:prstGeom prst="rect">
            <a:avLst/>
          </a:prstGeom>
          <a:solidFill>
            <a:srgbClr val="88C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EDA3B66-D6E0-5D4C-B254-1BF1692054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4EC363A-1BD9-FE44-B061-DF5C099286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6400" y="1531938"/>
            <a:ext cx="8742082" cy="393357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0" i="0">
                <a:solidFill>
                  <a:srgbClr val="41414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5D4631F-F5DF-F947-8A44-94B3ECA05E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690563"/>
            <a:ext cx="8742081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16424A-4A7B-C94B-A6D2-6CFAD58F1980}"/>
              </a:ext>
            </a:extLst>
          </p:cNvPr>
          <p:cNvSpPr/>
          <p:nvPr userDrawn="1"/>
        </p:nvSpPr>
        <p:spPr>
          <a:xfrm>
            <a:off x="0" y="6710717"/>
            <a:ext cx="12192000" cy="365125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38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ue Background)">
    <p:bg>
      <p:bgPr>
        <a:solidFill>
          <a:srgbClr val="44A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DC8F8-D7DD-8A48-BD38-AE68F391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C10B41-F8DA-8F4F-AB84-1CF450C9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1215380"/>
            <a:ext cx="5285590" cy="221362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1E3C66F-C5BE-EB4D-B644-866CDB1FB6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3571711"/>
            <a:ext cx="5285590" cy="9559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rgbClr val="41414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60624DD-08A8-E34A-A581-BFE18AEBE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20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941396-0A34-CA4E-80A4-B05D7616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6AA80-B558-F34E-843B-EA72F439B80A}"/>
              </a:ext>
            </a:extLst>
          </p:cNvPr>
          <p:cNvSpPr/>
          <p:nvPr userDrawn="1"/>
        </p:nvSpPr>
        <p:spPr>
          <a:xfrm>
            <a:off x="406408" y="417929"/>
            <a:ext cx="1919103" cy="361004"/>
          </a:xfrm>
          <a:prstGeom prst="rect">
            <a:avLst/>
          </a:prstGeom>
          <a:solidFill>
            <a:srgbClr val="4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028F7FD-0978-A74B-A85F-E66ED91F7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4000" y="0"/>
            <a:ext cx="5588000" cy="67107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414141"/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7B9607C-0534-2049-B39C-76CBABB511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1215380"/>
            <a:ext cx="5689600" cy="221362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7A47FD4-CDFD-8D44-908E-40BFFB531C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9ABE43-DE14-EB47-A41C-DBA73E795FDA}"/>
              </a:ext>
            </a:extLst>
          </p:cNvPr>
          <p:cNvSpPr/>
          <p:nvPr userDrawn="1"/>
        </p:nvSpPr>
        <p:spPr>
          <a:xfrm>
            <a:off x="0" y="6710717"/>
            <a:ext cx="12192000" cy="365125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5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Option 3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DC8F8-D7DD-8A48-BD38-AE68F391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619394-22D4-974B-A6BD-4F41356EA1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378" y="5889742"/>
            <a:ext cx="1586337" cy="86384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C10B41-F8DA-8F4F-AB84-1CF450C9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959" y="1934825"/>
            <a:ext cx="7576039" cy="221362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000" b="0" i="0">
                <a:solidFill>
                  <a:schemeClr val="bg1"/>
                </a:solidFill>
                <a:latin typeface="Georgia" panose="02040502050405020303" pitchFamily="18" charset="0"/>
                <a:ea typeface="Song Myung" pitchFamily="2" charset="0"/>
              </a:defRPr>
            </a:lvl1pPr>
          </a:lstStyle>
          <a:p>
            <a:pPr lvl="0"/>
            <a:r>
              <a:rPr lang="en-US" dirty="0"/>
              <a:t>Title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AF4607E-B2D7-E541-8821-EC9A895C799C}"/>
              </a:ext>
            </a:extLst>
          </p:cNvPr>
          <p:cNvSpPr/>
          <p:nvPr userDrawn="1"/>
        </p:nvSpPr>
        <p:spPr>
          <a:xfrm>
            <a:off x="8828792" y="440650"/>
            <a:ext cx="2988350" cy="2988350"/>
          </a:xfrm>
          <a:prstGeom prst="ellipse">
            <a:avLst/>
          </a:prstGeom>
          <a:solidFill>
            <a:srgbClr val="4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b="0" i="0" dirty="0">
              <a:latin typeface="Georgia" panose="02040502050405020303" pitchFamily="18" charset="0"/>
              <a:ea typeface="Song Myung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42285-8980-2B4D-92DB-E6E1E36526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568" y="4679950"/>
            <a:ext cx="4529137" cy="79057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b="0" i="0"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b="0" i="0"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b="0" i="0"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b="0" i="0"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247A61E-A5C8-4F45-8842-8621A15E21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12192000" cy="2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9E675F-1852-9848-8995-D56D3FA2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8792" y="440650"/>
            <a:ext cx="2988351" cy="29883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600">
                <a:latin typeface="Georgia" panose="02040502050405020303" pitchFamily="18" charset="0"/>
              </a:defRPr>
            </a:lvl2pPr>
            <a:lvl3pPr marL="914400" indent="0">
              <a:buNone/>
              <a:defRPr sz="2600">
                <a:latin typeface="Georgia" panose="02040502050405020303" pitchFamily="18" charset="0"/>
              </a:defRPr>
            </a:lvl3pPr>
            <a:lvl4pPr marL="1371600" indent="0">
              <a:buNone/>
              <a:defRPr sz="2600">
                <a:latin typeface="Georgia" panose="02040502050405020303" pitchFamily="18" charset="0"/>
              </a:defRPr>
            </a:lvl4pPr>
            <a:lvl5pPr marL="1828800" indent="0">
              <a:buNone/>
              <a:defRPr sz="2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14442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941396-0A34-CA4E-80A4-B05D7616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6AA80-B558-F34E-843B-EA72F439B80A}"/>
              </a:ext>
            </a:extLst>
          </p:cNvPr>
          <p:cNvSpPr/>
          <p:nvPr userDrawn="1"/>
        </p:nvSpPr>
        <p:spPr>
          <a:xfrm>
            <a:off x="406409" y="417929"/>
            <a:ext cx="1021174" cy="147283"/>
          </a:xfrm>
          <a:prstGeom prst="rect">
            <a:avLst/>
          </a:prstGeom>
          <a:solidFill>
            <a:srgbClr val="4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C983AC-1CD0-BE4E-B5E1-1764C6107B2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4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028F7FD-0978-A74B-A85F-E66ED91F7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00" y="1838325"/>
            <a:ext cx="5397500" cy="36195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414141"/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09A9BED-A6C0-D44E-B22E-EE1990FE97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A3D086-5D46-A04F-A4E9-B618423D9E4F}"/>
              </a:ext>
            </a:extLst>
          </p:cNvPr>
          <p:cNvCxnSpPr/>
          <p:nvPr userDrawn="1"/>
        </p:nvCxnSpPr>
        <p:spPr>
          <a:xfrm>
            <a:off x="6502400" y="690563"/>
            <a:ext cx="52267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F43423-74A2-8D48-8B97-A1170C6C1D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1694" y="1084263"/>
            <a:ext cx="5226756" cy="4892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533A948-D0D1-6E4F-A2CC-7EA724714F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690563"/>
            <a:ext cx="5397499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5432B0-6FF2-C940-9E4E-9666BE942DC0}"/>
              </a:ext>
            </a:extLst>
          </p:cNvPr>
          <p:cNvSpPr/>
          <p:nvPr userDrawn="1"/>
        </p:nvSpPr>
        <p:spPr>
          <a:xfrm>
            <a:off x="0" y="6710717"/>
            <a:ext cx="12192000" cy="365125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21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941396-0A34-CA4E-80A4-B05D7616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6AA80-B558-F34E-843B-EA72F439B80A}"/>
              </a:ext>
            </a:extLst>
          </p:cNvPr>
          <p:cNvSpPr/>
          <p:nvPr userDrawn="1"/>
        </p:nvSpPr>
        <p:spPr>
          <a:xfrm>
            <a:off x="406409" y="417929"/>
            <a:ext cx="1021174" cy="147283"/>
          </a:xfrm>
          <a:prstGeom prst="rect">
            <a:avLst/>
          </a:prstGeom>
          <a:solidFill>
            <a:srgbClr val="4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18994C5-FE62-C149-9018-794FB4845F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5A9103B0-92AA-264F-B1E6-2A0A9AF1F5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6401" y="1531938"/>
            <a:ext cx="4662310" cy="423602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1DEC58B-753A-2246-B398-E165F31396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3200" y="1531938"/>
            <a:ext cx="6608482" cy="423602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0" i="0">
                <a:solidFill>
                  <a:srgbClr val="41414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028ED16-D5A5-4746-872F-29CF2C9A96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690563"/>
            <a:ext cx="11485281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0DB7EB-BCD3-2C43-9509-B188B60ED3F9}"/>
              </a:ext>
            </a:extLst>
          </p:cNvPr>
          <p:cNvSpPr/>
          <p:nvPr userDrawn="1"/>
        </p:nvSpPr>
        <p:spPr>
          <a:xfrm>
            <a:off x="0" y="6710717"/>
            <a:ext cx="12192000" cy="365125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94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941396-0A34-CA4E-80A4-B05D7616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6AA80-B558-F34E-843B-EA72F439B80A}"/>
              </a:ext>
            </a:extLst>
          </p:cNvPr>
          <p:cNvSpPr/>
          <p:nvPr userDrawn="1"/>
        </p:nvSpPr>
        <p:spPr>
          <a:xfrm>
            <a:off x="406409" y="417929"/>
            <a:ext cx="1021174" cy="147283"/>
          </a:xfrm>
          <a:prstGeom prst="rect">
            <a:avLst/>
          </a:prstGeom>
          <a:solidFill>
            <a:srgbClr val="44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EDA3B66-D6E0-5D4C-B254-1BF1692054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4EC363A-1BD9-FE44-B061-DF5C099286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6400" y="1531938"/>
            <a:ext cx="8742082" cy="393357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200" b="0" i="0">
                <a:solidFill>
                  <a:srgbClr val="41414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7499097-540F-2F49-A3E8-0C973FE3B7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690563"/>
            <a:ext cx="8742081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8B6BE0-B784-0543-930C-93FFEA3B174D}"/>
              </a:ext>
            </a:extLst>
          </p:cNvPr>
          <p:cNvSpPr/>
          <p:nvPr userDrawn="1"/>
        </p:nvSpPr>
        <p:spPr>
          <a:xfrm>
            <a:off x="0" y="6710717"/>
            <a:ext cx="12192000" cy="365125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7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Yellow Background)">
    <p:bg>
      <p:bgPr>
        <a:solidFill>
          <a:srgbClr val="FDB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DC8F8-D7DD-8A48-BD38-AE68F391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C10B41-F8DA-8F4F-AB84-1CF450C9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1215380"/>
            <a:ext cx="5285590" cy="221362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1E3C66F-C5BE-EB4D-B644-866CDB1FB6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3571711"/>
            <a:ext cx="5285590" cy="9559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rgbClr val="41414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60624DD-08A8-E34A-A581-BFE18AEBE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21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941396-0A34-CA4E-80A4-B05D7616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6AA80-B558-F34E-843B-EA72F439B80A}"/>
              </a:ext>
            </a:extLst>
          </p:cNvPr>
          <p:cNvSpPr/>
          <p:nvPr userDrawn="1"/>
        </p:nvSpPr>
        <p:spPr>
          <a:xfrm>
            <a:off x="406408" y="417929"/>
            <a:ext cx="1919103" cy="361004"/>
          </a:xfrm>
          <a:prstGeom prst="rect">
            <a:avLst/>
          </a:prstGeom>
          <a:solidFill>
            <a:srgbClr val="FDB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41414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7B9607C-0534-2049-B39C-76CBABB511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1215380"/>
            <a:ext cx="5689600" cy="221362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7A47FD4-CDFD-8D44-908E-40BFFB531C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8C476A6-6113-9B4C-B270-6B17ADE4D2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4000" y="0"/>
            <a:ext cx="5588000" cy="67107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414141"/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ED883-0837-9D41-9CF2-38CC3B5C7D95}"/>
              </a:ext>
            </a:extLst>
          </p:cNvPr>
          <p:cNvSpPr/>
          <p:nvPr userDrawn="1"/>
        </p:nvSpPr>
        <p:spPr>
          <a:xfrm>
            <a:off x="0" y="6710717"/>
            <a:ext cx="12192000" cy="365125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842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941396-0A34-CA4E-80A4-B05D7616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6AA80-B558-F34E-843B-EA72F439B80A}"/>
              </a:ext>
            </a:extLst>
          </p:cNvPr>
          <p:cNvSpPr/>
          <p:nvPr userDrawn="1"/>
        </p:nvSpPr>
        <p:spPr>
          <a:xfrm>
            <a:off x="406409" y="417929"/>
            <a:ext cx="1021174" cy="147283"/>
          </a:xfrm>
          <a:prstGeom prst="rect">
            <a:avLst/>
          </a:prstGeom>
          <a:solidFill>
            <a:srgbClr val="FDB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C983AC-1CD0-BE4E-B5E1-1764C6107B2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DB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028F7FD-0978-A74B-A85F-E66ED91F7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00" y="1838325"/>
            <a:ext cx="5397500" cy="36195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414141"/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09A9BED-A6C0-D44E-B22E-EE1990FE97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A3D086-5D46-A04F-A4E9-B618423D9E4F}"/>
              </a:ext>
            </a:extLst>
          </p:cNvPr>
          <p:cNvCxnSpPr/>
          <p:nvPr userDrawn="1"/>
        </p:nvCxnSpPr>
        <p:spPr>
          <a:xfrm>
            <a:off x="6502400" y="690563"/>
            <a:ext cx="5226756" cy="0"/>
          </a:xfrm>
          <a:prstGeom prst="line">
            <a:avLst/>
          </a:prstGeom>
          <a:ln>
            <a:solidFill>
              <a:srgbClr val="414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F43423-74A2-8D48-8B97-A1170C6C1D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1694" y="1084263"/>
            <a:ext cx="5226756" cy="4892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41414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89B7835-722A-A14D-9F73-5DE3D84EE8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690563"/>
            <a:ext cx="5397499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8A8BFC-ABC8-E74C-BE13-9AF2BCCE9975}"/>
              </a:ext>
            </a:extLst>
          </p:cNvPr>
          <p:cNvSpPr/>
          <p:nvPr userDrawn="1"/>
        </p:nvSpPr>
        <p:spPr>
          <a:xfrm>
            <a:off x="0" y="6710717"/>
            <a:ext cx="12192000" cy="365125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5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941396-0A34-CA4E-80A4-B05D7616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6AA80-B558-F34E-843B-EA72F439B80A}"/>
              </a:ext>
            </a:extLst>
          </p:cNvPr>
          <p:cNvSpPr/>
          <p:nvPr userDrawn="1"/>
        </p:nvSpPr>
        <p:spPr>
          <a:xfrm>
            <a:off x="406409" y="417929"/>
            <a:ext cx="1021174" cy="147283"/>
          </a:xfrm>
          <a:prstGeom prst="rect">
            <a:avLst/>
          </a:prstGeom>
          <a:solidFill>
            <a:srgbClr val="FDB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18994C5-FE62-C149-9018-794FB4845F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25F642F-64AE-FE46-B316-74D32CC63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6401" y="1531938"/>
            <a:ext cx="4662310" cy="423602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0446F4D-747A-BB4A-894A-0D1194063B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3200" y="1531938"/>
            <a:ext cx="6608482" cy="423602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0" i="0">
                <a:solidFill>
                  <a:srgbClr val="41414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ABA4F68-9A3C-8E4A-ABAC-4A888151D3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690563"/>
            <a:ext cx="11485281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5FBD83-B678-8940-9465-32096D049C41}"/>
              </a:ext>
            </a:extLst>
          </p:cNvPr>
          <p:cNvSpPr/>
          <p:nvPr userDrawn="1"/>
        </p:nvSpPr>
        <p:spPr>
          <a:xfrm>
            <a:off x="0" y="6710717"/>
            <a:ext cx="12192000" cy="365125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45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941396-0A34-CA4E-80A4-B05D7616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6AA80-B558-F34E-843B-EA72F439B80A}"/>
              </a:ext>
            </a:extLst>
          </p:cNvPr>
          <p:cNvSpPr/>
          <p:nvPr userDrawn="1"/>
        </p:nvSpPr>
        <p:spPr>
          <a:xfrm>
            <a:off x="406409" y="417929"/>
            <a:ext cx="1021174" cy="147283"/>
          </a:xfrm>
          <a:prstGeom prst="rect">
            <a:avLst/>
          </a:prstGeom>
          <a:solidFill>
            <a:srgbClr val="FDB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EDA3B66-D6E0-5D4C-B254-1BF1692054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4EC363A-1BD9-FE44-B061-DF5C099286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6400" y="1531938"/>
            <a:ext cx="8742082" cy="393357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0" i="0">
                <a:solidFill>
                  <a:srgbClr val="41414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B50782-F9A7-5740-ADEC-D3E8BA361D88}"/>
              </a:ext>
            </a:extLst>
          </p:cNvPr>
          <p:cNvSpPr/>
          <p:nvPr userDrawn="1"/>
        </p:nvSpPr>
        <p:spPr>
          <a:xfrm>
            <a:off x="0" y="6710717"/>
            <a:ext cx="12192000" cy="365125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0CAD7B8-E225-6F4C-A764-CB2A25F48E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690563"/>
            <a:ext cx="8742081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HEADER</a:t>
            </a:r>
          </a:p>
        </p:txBody>
      </p:sp>
    </p:spTree>
    <p:extLst>
      <p:ext uri="{BB962C8B-B14F-4D97-AF65-F5344CB8AC3E}">
        <p14:creationId xmlns:p14="http://schemas.microsoft.com/office/powerpoint/2010/main" val="112209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D9A228-4565-45BC-8E7B-8AAF090A7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8858-67ED-44C7-AA74-1069DAD95E71}" type="datetime1">
              <a:rPr lang="en-US" altLang="en-US"/>
              <a:pPr>
                <a:defRPr/>
              </a:pPr>
              <a:t>4/22/2022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F13BB7-852A-48A0-9BA5-CD7D15EB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96FC85-4356-4B52-BA4F-84BE587C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ACEB-034C-4287-85FD-3CF570AF6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439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 Quote or Statment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DC8F8-D7DD-8A48-BD38-AE68F391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C10B41-F8DA-8F4F-AB84-1CF450C9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9910" y="2073796"/>
            <a:ext cx="10498667" cy="22136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Georgia" panose="02040502050405020303" pitchFamily="18" charset="0"/>
                <a:ea typeface="Song Myung" pitchFamily="2" charset="0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2E5B6A6-20D4-5F41-ABF3-12B4297AE496}"/>
              </a:ext>
            </a:extLst>
          </p:cNvPr>
          <p:cNvSpPr/>
          <p:nvPr userDrawn="1"/>
        </p:nvSpPr>
        <p:spPr>
          <a:xfrm>
            <a:off x="540856" y="-848903"/>
            <a:ext cx="1906627" cy="1906627"/>
          </a:xfrm>
          <a:prstGeom prst="ellipse">
            <a:avLst/>
          </a:prstGeom>
          <a:solidFill>
            <a:srgbClr val="F15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E31EFB-A096-8E4D-917F-0F8DB9AEBB8D}"/>
              </a:ext>
            </a:extLst>
          </p:cNvPr>
          <p:cNvSpPr/>
          <p:nvPr userDrawn="1"/>
        </p:nvSpPr>
        <p:spPr>
          <a:xfrm rot="8070828">
            <a:off x="10780888" y="1901078"/>
            <a:ext cx="2822222" cy="1089807"/>
          </a:xfrm>
          <a:prstGeom prst="rect">
            <a:avLst/>
          </a:prstGeom>
          <a:solidFill>
            <a:srgbClr val="FDB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0ECF9F-F18B-5D48-AEBC-AEDB75DDB984}"/>
              </a:ext>
            </a:extLst>
          </p:cNvPr>
          <p:cNvSpPr/>
          <p:nvPr userDrawn="1"/>
        </p:nvSpPr>
        <p:spPr>
          <a:xfrm rot="13985139">
            <a:off x="2177561" y="6674337"/>
            <a:ext cx="2822222" cy="1089807"/>
          </a:xfrm>
          <a:prstGeom prst="rect">
            <a:avLst/>
          </a:prstGeom>
          <a:solidFill>
            <a:srgbClr val="88C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7C6B22-8788-3647-B63F-8411F1C20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801" y="5967969"/>
            <a:ext cx="1415067" cy="77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3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Quote or Stat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C10B41-F8DA-8F4F-AB84-1CF450C9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9910" y="2073796"/>
            <a:ext cx="10498667" cy="22136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2E5B6A6-20D4-5F41-ABF3-12B4297AE496}"/>
              </a:ext>
            </a:extLst>
          </p:cNvPr>
          <p:cNvSpPr/>
          <p:nvPr userDrawn="1"/>
        </p:nvSpPr>
        <p:spPr>
          <a:xfrm>
            <a:off x="540856" y="-848903"/>
            <a:ext cx="1906627" cy="1906627"/>
          </a:xfrm>
          <a:prstGeom prst="ellipse">
            <a:avLst/>
          </a:prstGeom>
          <a:solidFill>
            <a:srgbClr val="F15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E31EFB-A096-8E4D-917F-0F8DB9AEBB8D}"/>
              </a:ext>
            </a:extLst>
          </p:cNvPr>
          <p:cNvSpPr/>
          <p:nvPr userDrawn="1"/>
        </p:nvSpPr>
        <p:spPr>
          <a:xfrm rot="8070828">
            <a:off x="10780888" y="1901078"/>
            <a:ext cx="2822222" cy="1089807"/>
          </a:xfrm>
          <a:prstGeom prst="rect">
            <a:avLst/>
          </a:prstGeom>
          <a:solidFill>
            <a:srgbClr val="FDB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B9D0443-CECE-5D4D-93DB-BF9E5B26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E5C194E-6223-8345-8468-B7C67247E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323FDB-FB51-844E-B6F4-4BA0F33C4F8F}"/>
              </a:ext>
            </a:extLst>
          </p:cNvPr>
          <p:cNvSpPr/>
          <p:nvPr userDrawn="1"/>
        </p:nvSpPr>
        <p:spPr>
          <a:xfrm rot="13985139">
            <a:off x="2177561" y="6674337"/>
            <a:ext cx="2822222" cy="1089807"/>
          </a:xfrm>
          <a:prstGeom prst="rect">
            <a:avLst/>
          </a:prstGeom>
          <a:solidFill>
            <a:srgbClr val="88C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47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ivider – Option 1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DC8F8-D7DD-8A48-BD38-AE68F391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C10B41-F8DA-8F4F-AB84-1CF450C9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409" y="1215380"/>
            <a:ext cx="5285590" cy="221362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000" b="0" i="0">
                <a:solidFill>
                  <a:schemeClr val="bg1"/>
                </a:solidFill>
                <a:latin typeface="Georgia" panose="02040502050405020303" pitchFamily="18" charset="0"/>
                <a:ea typeface="Song Myung" pitchFamily="2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1E3C66F-C5BE-EB4D-B644-866CDB1FB6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409" y="3571711"/>
            <a:ext cx="5285590" cy="9559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29E3F5-F94D-8749-A357-67A11A5BAD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801" y="5967969"/>
            <a:ext cx="1415067" cy="77058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022E7AE-3E29-424C-B617-3DC5C61603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12192000" cy="2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4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ivider –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941396-0A34-CA4E-80A4-B05D7616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6AA80-B558-F34E-843B-EA72F439B80A}"/>
              </a:ext>
            </a:extLst>
          </p:cNvPr>
          <p:cNvSpPr/>
          <p:nvPr userDrawn="1"/>
        </p:nvSpPr>
        <p:spPr>
          <a:xfrm>
            <a:off x="406408" y="417929"/>
            <a:ext cx="1919103" cy="361004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7B9607C-0534-2049-B39C-76CBABB511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1215380"/>
            <a:ext cx="5689600" cy="221362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7A47FD4-CDFD-8D44-908E-40BFFB531C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B272BE6-A257-5B4C-B48E-B38100DC45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4000" y="0"/>
            <a:ext cx="5588000" cy="67107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414141"/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B637791-AE5A-D34D-99EA-0351DC3A92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12192000" cy="2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8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DC8F8-D7DD-8A48-BD38-AE68F391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C10B41-F8DA-8F4F-AB84-1CF450C9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1215380"/>
            <a:ext cx="5285590" cy="221362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1E3C66F-C5BE-EB4D-B644-866CDB1FB6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3571711"/>
            <a:ext cx="5285590" cy="9559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rgbClr val="41414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60624DD-08A8-E34A-A581-BFE18AEBE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A956F8D-47E9-C740-894F-E08132285B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12192000" cy="2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686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941396-0A34-CA4E-80A4-B05D7616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6AA80-B558-F34E-843B-EA72F439B80A}"/>
              </a:ext>
            </a:extLst>
          </p:cNvPr>
          <p:cNvSpPr/>
          <p:nvPr userDrawn="1"/>
        </p:nvSpPr>
        <p:spPr>
          <a:xfrm>
            <a:off x="406409" y="417929"/>
            <a:ext cx="1021174" cy="147283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8A6BA3-2E23-974D-BC64-A19692209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690563"/>
            <a:ext cx="5397499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C983AC-1CD0-BE4E-B5E1-1764C6107B2B}"/>
              </a:ext>
            </a:extLst>
          </p:cNvPr>
          <p:cNvSpPr/>
          <p:nvPr userDrawn="1"/>
        </p:nvSpPr>
        <p:spPr>
          <a:xfrm>
            <a:off x="6118578" y="0"/>
            <a:ext cx="6096000" cy="6858000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028F7FD-0978-A74B-A85F-E66ED91F7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00" y="1838325"/>
            <a:ext cx="5397500" cy="36195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414141"/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09A9BED-A6C0-D44E-B22E-EE1990FE97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A3D086-5D46-A04F-A4E9-B618423D9E4F}"/>
              </a:ext>
            </a:extLst>
          </p:cNvPr>
          <p:cNvCxnSpPr/>
          <p:nvPr userDrawn="1"/>
        </p:nvCxnSpPr>
        <p:spPr>
          <a:xfrm>
            <a:off x="6502400" y="690563"/>
            <a:ext cx="52267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F43423-74A2-8D48-8B97-A1170C6C1D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1694" y="1084263"/>
            <a:ext cx="5226756" cy="4892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307B87E-3080-D649-A855-039CB03E03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12192000" cy="2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3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941396-0A34-CA4E-80A4-B05D7616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6AA80-B558-F34E-843B-EA72F439B80A}"/>
              </a:ext>
            </a:extLst>
          </p:cNvPr>
          <p:cNvSpPr/>
          <p:nvPr userDrawn="1"/>
        </p:nvSpPr>
        <p:spPr>
          <a:xfrm>
            <a:off x="406409" y="417929"/>
            <a:ext cx="1021174" cy="147283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EDA3B66-D6E0-5D4C-B254-1BF1692054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4EC363A-1BD9-FE44-B061-DF5C099286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6400" y="1531938"/>
            <a:ext cx="8742082" cy="393357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200" b="0" i="0">
                <a:solidFill>
                  <a:srgbClr val="41414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7499097-540F-2F49-A3E8-0C973FE3B7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690563"/>
            <a:ext cx="8742081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HEADER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EBE178B-33CB-274E-BEBF-66F6606A79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12192000" cy="2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941396-0A34-CA4E-80A4-B05D7616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3455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414141"/>
                </a:solidFill>
                <a:latin typeface="Arial Narrow" panose="020B0606020202030204" pitchFamily="34" charset="0"/>
                <a:ea typeface="Arial Narrow" panose="020B0606020202030204" pitchFamily="34" charset="0"/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6AA80-B558-F34E-843B-EA72F439B80A}"/>
              </a:ext>
            </a:extLst>
          </p:cNvPr>
          <p:cNvSpPr/>
          <p:nvPr userDrawn="1"/>
        </p:nvSpPr>
        <p:spPr>
          <a:xfrm>
            <a:off x="406409" y="417929"/>
            <a:ext cx="1021174" cy="147283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panose="02040502050405020303" pitchFamily="18" charset="0"/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18994C5-FE62-C149-9018-794FB4845F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704" y="5977719"/>
            <a:ext cx="1397164" cy="760832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4E14339-CF81-8741-8952-B4AE2108C9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6401" y="1531938"/>
            <a:ext cx="4662310" cy="423602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2FDC591-0DA0-2C4A-8788-258F7E34B1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3200" y="1531938"/>
            <a:ext cx="6608482" cy="423602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0" i="0">
                <a:solidFill>
                  <a:srgbClr val="414141"/>
                </a:solidFill>
                <a:latin typeface="Arial Narrow" panose="020B0606020202030204" pitchFamily="34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B861F1C-E8CA-6241-AEF6-8561FCADE2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475"/>
            <a:ext cx="12192000" cy="2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399490B-CC35-8349-9C2C-323B1C95E3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690563"/>
            <a:ext cx="11485281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414141"/>
                </a:solidFill>
                <a:latin typeface="Georgia" panose="02040502050405020303" pitchFamily="18" charset="0"/>
                <a:ea typeface="Song Myung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HEADER</a:t>
            </a:r>
          </a:p>
        </p:txBody>
      </p:sp>
    </p:spTree>
    <p:extLst>
      <p:ext uri="{BB962C8B-B14F-4D97-AF65-F5344CB8AC3E}">
        <p14:creationId xmlns:p14="http://schemas.microsoft.com/office/powerpoint/2010/main" val="318145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EED0-E024-264C-90C4-6ED4164748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3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50" r:id="rId2"/>
    <p:sldLayoutId id="2147483678" r:id="rId3"/>
    <p:sldLayoutId id="2147483656" r:id="rId4"/>
    <p:sldLayoutId id="2147483659" r:id="rId5"/>
    <p:sldLayoutId id="2147483660" r:id="rId6"/>
    <p:sldLayoutId id="2147483657" r:id="rId7"/>
    <p:sldLayoutId id="2147483679" r:id="rId8"/>
    <p:sldLayoutId id="2147483710" r:id="rId9"/>
    <p:sldLayoutId id="2147483714" r:id="rId10"/>
    <p:sldLayoutId id="2147483669" r:id="rId11"/>
    <p:sldLayoutId id="2147483663" r:id="rId12"/>
    <p:sldLayoutId id="2147483664" r:id="rId13"/>
    <p:sldLayoutId id="2147483715" r:id="rId14"/>
    <p:sldLayoutId id="2147483666" r:id="rId15"/>
    <p:sldLayoutId id="2147483667" r:id="rId16"/>
    <p:sldLayoutId id="2147483668" r:id="rId17"/>
    <p:sldLayoutId id="2147483716" r:id="rId18"/>
    <p:sldLayoutId id="2147483674" r:id="rId19"/>
    <p:sldLayoutId id="2147483675" r:id="rId20"/>
    <p:sldLayoutId id="2147483676" r:id="rId21"/>
    <p:sldLayoutId id="2147483677" r:id="rId22"/>
    <p:sldLayoutId id="2147483717" r:id="rId23"/>
    <p:sldLayoutId id="2147483670" r:id="rId24"/>
    <p:sldLayoutId id="2147483671" r:id="rId25"/>
    <p:sldLayoutId id="2147483672" r:id="rId26"/>
    <p:sldLayoutId id="2147483673" r:id="rId27"/>
    <p:sldLayoutId id="2147483720" r:id="rId28"/>
    <p:sldLayoutId id="2147483721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morley@woodgreen.org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0980BC-EE9C-0E48-8C51-F0C7D207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EED0-E024-264C-90C4-6ED41647484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22409F-A6D1-CC4D-975C-705A73DD4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959" y="1934825"/>
            <a:ext cx="4263881" cy="221362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PROGRAMS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AND </a:t>
            </a:r>
            <a:endParaRPr lang="en-US" sz="3200" b="1" dirty="0">
              <a:solidFill>
                <a:schemeClr val="bg1"/>
              </a:solidFill>
              <a:highlight>
                <a:srgbClr val="FFFFFF"/>
              </a:highlight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SERVICES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FOR PERSONS WITH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 DISABILITIES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A7B84-C5C5-C94E-964A-614DC17F4A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WoodGreen West Community Services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F3199-FD28-4636-8357-56F6EC132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686ED705-7DAF-4A1A-9F79-4818148B7F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716" r="19716"/>
          <a:stretch>
            <a:fillRect/>
          </a:stretch>
        </p:blipFill>
        <p:spPr>
          <a:xfrm>
            <a:off x="5434263" y="0"/>
            <a:ext cx="6757737" cy="671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06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25C670-A8ED-2540-9504-2D524BFE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EED0-E024-264C-90C4-6ED41647484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C4F2E-A2B2-A04D-99EF-C531FE0BFC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885" y="698563"/>
            <a:ext cx="10914744" cy="476250"/>
          </a:xfrm>
        </p:spPr>
        <p:txBody>
          <a:bodyPr/>
          <a:lstStyle/>
          <a:p>
            <a:r>
              <a:rPr lang="en-US" sz="2400" b="1" dirty="0">
                <a:solidFill>
                  <a:srgbClr val="48A4DB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QUESTIONS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808ED550-7686-4D59-94B3-C740BD83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144" y="1478221"/>
            <a:ext cx="6626225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7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60C89B-8A22-1C4C-9204-A86AB4A9F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EED0-E024-264C-90C4-6ED41647484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A43227-9EE7-6E4B-9B5C-595769D57A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012" y="1493136"/>
            <a:ext cx="10498667" cy="2972337"/>
          </a:xfrm>
        </p:spPr>
        <p:txBody>
          <a:bodyPr anchor="ctr"/>
          <a:lstStyle/>
          <a:p>
            <a:pPr algn="l"/>
            <a:endParaRPr lang="en-CA" dirty="0"/>
          </a:p>
          <a:p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Michele Morley 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Program Coordinator </a:t>
            </a:r>
          </a:p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Phone :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(416) 253 -2721 </a:t>
            </a:r>
          </a:p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Email : </a:t>
            </a:r>
            <a:r>
              <a:rPr lang="en-CA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mmorley@woodgreen.org</a:t>
            </a:r>
            <a:r>
              <a:rPr lang="en-CA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CA" sz="2000" u="sng" dirty="0">
                <a:solidFill>
                  <a:srgbClr val="44A5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 jobstart.org/eas </a:t>
            </a:r>
          </a:p>
          <a:p>
            <a:endParaRPr lang="en-CA" sz="2000" dirty="0">
              <a:solidFill>
                <a:srgbClr val="44A5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CA" sz="1400" dirty="0">
                <a:latin typeface="Arial Narrow" panose="020B0606020202030204" pitchFamily="34" charset="0"/>
              </a:rPr>
              <a:t>   JobStart &amp; WoodGreen Community Services integrated on July 1, 2021 under one umbrella , WoodGreen community Services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1E6B7-CB5D-4492-A91B-4CA949B3BEBC}"/>
              </a:ext>
            </a:extLst>
          </p:cNvPr>
          <p:cNvSpPr txBox="1"/>
          <p:nvPr/>
        </p:nvSpPr>
        <p:spPr>
          <a:xfrm>
            <a:off x="4868629" y="162278"/>
            <a:ext cx="2340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</a:p>
        </p:txBody>
      </p:sp>
    </p:spTree>
    <p:extLst>
      <p:ext uri="{BB962C8B-B14F-4D97-AF65-F5344CB8AC3E}">
        <p14:creationId xmlns:p14="http://schemas.microsoft.com/office/powerpoint/2010/main" val="86548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8F1CC-2C19-6242-A81F-3160130E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EED0-E024-264C-90C4-6ED41647484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F018E-B8D5-EC43-98B8-8AF491D129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8792" y="1279466"/>
            <a:ext cx="10687584" cy="4953473"/>
          </a:xfrm>
        </p:spPr>
        <p:txBody>
          <a:bodyPr/>
          <a:lstStyle/>
          <a:p>
            <a:pPr fontAlgn="base"/>
            <a:r>
              <a:rPr lang="en-US" sz="2400" dirty="0">
                <a:solidFill>
                  <a:schemeClr val="tx1"/>
                </a:solidFill>
              </a:rPr>
              <a:t>WoodGreen is one of the largest social service agencies in Toronto, delivering integrated programs from physical, mental health and disability services to affordable housing and pathways to employment. </a:t>
            </a:r>
          </a:p>
          <a:p>
            <a:pPr fontAlgn="base"/>
            <a:r>
              <a:rPr lang="en-US" sz="2400" dirty="0">
                <a:solidFill>
                  <a:schemeClr val="tx1"/>
                </a:solidFill>
              </a:rPr>
              <a:t>For 85 years, we have worked with communities to improve health and wellbeing for seniors, single mothers, newcomers and youth, creating new opportunities to thrive.</a:t>
            </a:r>
          </a:p>
          <a:p>
            <a:pPr fontAlgn="base"/>
            <a:endParaRPr lang="en-US" sz="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Our Vision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Toronto where everyone has the opportunity to thrive.</a:t>
            </a:r>
          </a:p>
          <a:p>
            <a:pPr marL="0" indent="0">
              <a:buNone/>
            </a:pPr>
            <a:endParaRPr lang="en-US" sz="1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sz="2400" b="1" dirty="0">
                <a:solidFill>
                  <a:schemeClr val="tx1"/>
                </a:solidFill>
              </a:rPr>
              <a:t>Our Mission</a:t>
            </a:r>
          </a:p>
          <a:p>
            <a:pPr fontAlgn="base"/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WoodGreen Community Services enhances self-sufficiency, promotes wellbeing   and reduces poverty through innovative solutions to critical social needs.</a:t>
            </a:r>
          </a:p>
          <a:p>
            <a:pPr fontAlgn="base"/>
            <a:endParaRPr lang="en-US" sz="2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6F5CA-22A4-A94D-9E6A-20FFC450F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ABOUT WOODGREEN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1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8F1CC-2C19-6242-A81F-3160130E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EED0-E024-264C-90C4-6ED41647484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6F5CA-22A4-A94D-9E6A-20FFC450F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740" y="690563"/>
            <a:ext cx="11485281" cy="476250"/>
          </a:xfrm>
        </p:spPr>
        <p:txBody>
          <a:bodyPr/>
          <a:lstStyle/>
          <a:p>
            <a:r>
              <a:rPr lang="en-US" sz="2800" b="1" dirty="0"/>
              <a:t>CLIENT SERVICES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B6748E-DCAB-491F-8FCE-565FE0C699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6543" y="1305498"/>
            <a:ext cx="11186602" cy="423602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WoodGreen West offers job seekers 15 years of age and older (based on program eligibility) a variety of Employment, Mentoring, Training, and Settlement Services</a:t>
            </a:r>
            <a:endParaRPr lang="en-CA" sz="2400" dirty="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A2BC158C-644B-4F42-B105-21332765D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0785" y="2247829"/>
            <a:ext cx="4200238" cy="43699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buClr>
                <a:srgbClr val="3B4641"/>
              </a:buClr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Adults</a:t>
            </a:r>
          </a:p>
          <a:p>
            <a:pPr marL="342900" indent="-342900">
              <a:lnSpc>
                <a:spcPct val="100000"/>
              </a:lnSpc>
              <a:buClr>
                <a:srgbClr val="3B4641"/>
              </a:buClr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Internationally Trained Professionals</a:t>
            </a:r>
          </a:p>
          <a:p>
            <a:pPr marL="342900" indent="-342900">
              <a:lnSpc>
                <a:spcPct val="100000"/>
              </a:lnSpc>
              <a:buClr>
                <a:srgbClr val="3B4641"/>
              </a:buClr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Newcomers</a:t>
            </a:r>
          </a:p>
          <a:p>
            <a:pPr marL="342900" indent="-342900">
              <a:lnSpc>
                <a:spcPct val="100000"/>
              </a:lnSpc>
              <a:buClr>
                <a:srgbClr val="3B4641"/>
              </a:buClr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Persons with Disabilities</a:t>
            </a:r>
          </a:p>
          <a:p>
            <a:pPr marL="342900" indent="-342900">
              <a:lnSpc>
                <a:spcPct val="100000"/>
              </a:lnSpc>
              <a:buClr>
                <a:srgbClr val="3B4641"/>
              </a:buClr>
              <a:defRPr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Students </a:t>
            </a:r>
          </a:p>
          <a:p>
            <a:pPr marL="342900" indent="-342900">
              <a:lnSpc>
                <a:spcPct val="100000"/>
              </a:lnSpc>
              <a:buClr>
                <a:srgbClr val="3B4641"/>
              </a:buClr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Youth</a:t>
            </a:r>
          </a:p>
          <a:p>
            <a:pPr marL="342900" indent="-342900">
              <a:lnSpc>
                <a:spcPct val="100000"/>
              </a:lnSpc>
              <a:buClr>
                <a:srgbClr val="3B4641"/>
              </a:buClr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Women </a:t>
            </a:r>
          </a:p>
          <a:p>
            <a:pPr marL="342900" indent="-342900">
              <a:lnSpc>
                <a:spcPct val="100000"/>
              </a:lnSpc>
              <a:buClr>
                <a:srgbClr val="3B4641"/>
              </a:buClr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Older Adults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8017BBC-D84D-48F0-A27A-04AA8FFD1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46" y="2544896"/>
            <a:ext cx="3265117" cy="271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61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25C670-A8ED-2540-9504-2D524BFE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EED0-E024-264C-90C4-6ED41647484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AB9A6E-296F-4740-A304-D3307D2ED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257" y="1310988"/>
            <a:ext cx="10784114" cy="4830830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Designed to assist persons with disabilities (</a:t>
            </a:r>
            <a:r>
              <a:rPr lang="en-US" sz="22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self-disclosed</a:t>
            </a: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to enhance employability skills and job prospects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Disability can be visible (ex: requiring a mobility device) or invisible (ex: mental health)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Group workshops 4 days per week for 5-6 weeks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Support to obtain a </a:t>
            </a:r>
            <a:r>
              <a:rPr lang="en-US" sz="22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paid 12-week work experience placements</a:t>
            </a:r>
          </a:p>
          <a:p>
            <a:endParaRPr lang="en-US" sz="400" b="1" dirty="0">
              <a:solidFill>
                <a:srgbClr val="3B4641"/>
              </a:solidFill>
              <a:latin typeface="Arial Narrow" panose="020B0606020202030204" pitchFamily="34" charset="0"/>
            </a:endParaRPr>
          </a:p>
          <a:p>
            <a:r>
              <a:rPr lang="en-US" sz="2400" b="1" dirty="0">
                <a:solidFill>
                  <a:srgbClr val="3B4641"/>
                </a:solidFill>
                <a:latin typeface="Arial Narrow" panose="020B0606020202030204" pitchFamily="34" charset="0"/>
              </a:rPr>
              <a:t> Participants should: </a:t>
            </a:r>
          </a:p>
          <a:p>
            <a:pPr marL="342900" indent="-342900">
              <a:buClr>
                <a:srgbClr val="3B464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2200" dirty="0">
                <a:solidFill>
                  <a:srgbClr val="3B464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Self-identify as having a disability (visible or invisible)</a:t>
            </a:r>
          </a:p>
          <a:p>
            <a:pPr marL="342900" indent="-342900">
              <a:buClr>
                <a:srgbClr val="3B4641"/>
              </a:buClr>
              <a:buFont typeface="Arial" panose="020B0604020202020204" pitchFamily="34" charset="0"/>
              <a:buChar char="•"/>
              <a:defRPr/>
            </a:pPr>
            <a:r>
              <a:rPr lang="en-CA" sz="2200" dirty="0">
                <a:solidFill>
                  <a:srgbClr val="3B464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Legally able to work in Canada</a:t>
            </a:r>
          </a:p>
          <a:p>
            <a:pPr marL="342900" indent="-342900">
              <a:buClr>
                <a:srgbClr val="3B4641"/>
              </a:buClr>
              <a:buFont typeface="Arial" panose="020B0604020202020204" pitchFamily="34" charset="0"/>
              <a:buChar char="•"/>
              <a:defRPr/>
            </a:pPr>
            <a:r>
              <a:rPr lang="en-CA" sz="2200" dirty="0">
                <a:solidFill>
                  <a:srgbClr val="3B464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Not eligible or received EI within the past 3 years</a:t>
            </a:r>
          </a:p>
          <a:p>
            <a:pPr marL="342900" indent="-342900">
              <a:buClr>
                <a:srgbClr val="3B4641"/>
              </a:buClr>
              <a:buFont typeface="Arial" panose="020B0604020202020204" pitchFamily="34" charset="0"/>
              <a:buChar char="•"/>
              <a:defRPr/>
            </a:pPr>
            <a:r>
              <a:rPr lang="en-CA" sz="2200" dirty="0">
                <a:solidFill>
                  <a:srgbClr val="3B464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Currently unemployed and </a:t>
            </a:r>
            <a:r>
              <a:rPr lang="en-CA" sz="2200" b="1" dirty="0">
                <a:solidFill>
                  <a:srgbClr val="3B464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not in full time school</a:t>
            </a:r>
          </a:p>
          <a:p>
            <a:pPr marL="342900" indent="-342900">
              <a:buClr>
                <a:srgbClr val="3B4641"/>
              </a:buClr>
              <a:buFont typeface="Arial" panose="020B0604020202020204" pitchFamily="34" charset="0"/>
              <a:buChar char="•"/>
              <a:defRPr/>
            </a:pPr>
            <a:r>
              <a:rPr lang="en-CA" sz="2200" dirty="0">
                <a:solidFill>
                  <a:srgbClr val="3B464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Able to work a minimum of 20 hours/week</a:t>
            </a:r>
          </a:p>
          <a:p>
            <a:endParaRPr lang="en-US" sz="2400" b="1" dirty="0">
              <a:solidFill>
                <a:srgbClr val="3B464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C4F2E-A2B2-A04D-99EF-C531FE0BFC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573" y="716182"/>
            <a:ext cx="11586882" cy="476250"/>
          </a:xfrm>
        </p:spPr>
        <p:txBody>
          <a:bodyPr/>
          <a:lstStyle/>
          <a:p>
            <a:r>
              <a:rPr lang="en-US" sz="2800" dirty="0"/>
              <a:t>THE</a:t>
            </a:r>
            <a:r>
              <a:rPr lang="en-US" sz="2400" dirty="0"/>
              <a:t> </a:t>
            </a:r>
            <a:r>
              <a:rPr lang="en-US" sz="2800" b="1" dirty="0"/>
              <a:t>CAPABILITY </a:t>
            </a:r>
            <a:r>
              <a:rPr lang="en-US" sz="2800" dirty="0"/>
              <a:t>PROGRAM </a:t>
            </a:r>
            <a:r>
              <a:rPr lang="en-US" sz="2800" b="1" dirty="0"/>
              <a:t>(CAP)</a:t>
            </a:r>
          </a:p>
        </p:txBody>
      </p:sp>
    </p:spTree>
    <p:extLst>
      <p:ext uri="{BB962C8B-B14F-4D97-AF65-F5344CB8AC3E}">
        <p14:creationId xmlns:p14="http://schemas.microsoft.com/office/powerpoint/2010/main" val="215028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25C670-A8ED-2540-9504-2D524BFE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EED0-E024-264C-90C4-6ED41647484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AB9A6E-296F-4740-A304-D3307D2ED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8457" y="1282099"/>
            <a:ext cx="10522858" cy="483083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2400" b="1" dirty="0">
                <a:latin typeface="Arial Narrow" panose="020B0606020202030204" pitchFamily="34" charset="0"/>
              </a:rPr>
              <a:t>PROGRAM BENEFITS</a:t>
            </a:r>
          </a:p>
          <a:p>
            <a:pPr marL="342900" indent="-3429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Career Exploration and Job Action Planning to help determine your employment goals</a:t>
            </a:r>
          </a:p>
          <a:p>
            <a:pPr marL="342900" indent="-3429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Interactive Workshops (Resume Writing, Cover Letters, Interview Skills, Employer Expectations and Job Retention, Job Search Strategies and more)</a:t>
            </a:r>
          </a:p>
          <a:p>
            <a:pPr marL="342900" indent="-3429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Accommodation and Disclosure advice and guidance</a:t>
            </a:r>
          </a:p>
          <a:p>
            <a:pPr marL="342900" indent="-3429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Group workshops and one on one support </a:t>
            </a:r>
          </a:p>
          <a:p>
            <a:pPr marL="342900" lvl="1" indent="-3429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Support in obtaining a paid 12-week work experience placement by connecting with existing employer connections and creating new connections based on your skills and areas of preference</a:t>
            </a:r>
          </a:p>
          <a:p>
            <a:pPr marL="342900" lvl="1" indent="-3429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Market your skills and abilities to employers and assist with scheduling interviews when possible </a:t>
            </a:r>
          </a:p>
          <a:p>
            <a:pPr marL="342900" lvl="1" indent="-3429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tx1"/>
              </a:buClr>
              <a:defRPr/>
            </a:pPr>
            <a:endParaRPr lang="en-US" sz="3200" b="1" dirty="0">
              <a:solidFill>
                <a:srgbClr val="3B464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C4F2E-A2B2-A04D-99EF-C531FE0BFC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573" y="716182"/>
            <a:ext cx="11586882" cy="476250"/>
          </a:xfrm>
        </p:spPr>
        <p:txBody>
          <a:bodyPr/>
          <a:lstStyle/>
          <a:p>
            <a:r>
              <a:rPr lang="en-US" sz="2800" dirty="0"/>
              <a:t> </a:t>
            </a:r>
            <a:r>
              <a:rPr lang="en-US" sz="2400" dirty="0"/>
              <a:t> </a:t>
            </a:r>
            <a:r>
              <a:rPr lang="en-US" sz="2800" b="1" dirty="0"/>
              <a:t>CAPABILITY (CAP)</a:t>
            </a:r>
          </a:p>
        </p:txBody>
      </p:sp>
    </p:spTree>
    <p:extLst>
      <p:ext uri="{BB962C8B-B14F-4D97-AF65-F5344CB8AC3E}">
        <p14:creationId xmlns:p14="http://schemas.microsoft.com/office/powerpoint/2010/main" val="267994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25C670-A8ED-2540-9504-2D524BFE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EED0-E024-264C-90C4-6ED41647484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AB9A6E-296F-4740-A304-D3307D2ED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2971" y="1310988"/>
            <a:ext cx="10522858" cy="483083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ADDITIONAL SUPPORTS</a:t>
            </a:r>
          </a:p>
          <a:p>
            <a:pPr marL="342900" lvl="1" indent="-342900">
              <a:buClr>
                <a:srgbClr val="3B4641"/>
              </a:buClr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Transportation funds to get to conduct job search and attend interviews and 2 week start up when beginning a placement</a:t>
            </a:r>
          </a:p>
          <a:p>
            <a:pPr marL="342900" lvl="1" indent="-342900">
              <a:buClr>
                <a:srgbClr val="3B4641"/>
              </a:buClr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Interview Clothes – through a partner agency or gift card</a:t>
            </a:r>
          </a:p>
          <a:p>
            <a:pPr marL="342900" lvl="1" indent="-342900">
              <a:buClr>
                <a:srgbClr val="3B4641"/>
              </a:buClr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Start up clothing – via gift card or reimbursement</a:t>
            </a:r>
          </a:p>
          <a:p>
            <a:pPr marL="342900" lvl="1" indent="-342900">
              <a:buClr>
                <a:srgbClr val="3B464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</a:t>
            </a:r>
            <a:r>
              <a:rPr lang="en-CA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irst Aid/CPR training included in the program</a:t>
            </a:r>
          </a:p>
          <a:p>
            <a:pPr marL="342900" lvl="1" indent="-342900">
              <a:buClr>
                <a:srgbClr val="E4A11B"/>
              </a:buClr>
              <a:defRPr/>
            </a:pPr>
            <a:r>
              <a:rPr lang="en-CA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Training as required for the work placement </a:t>
            </a:r>
            <a:endParaRPr lang="en-CA" sz="2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85800" lvl="2" indent="-342900">
              <a:buClr>
                <a:srgbClr val="3B4641"/>
              </a:buClr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Food Handler’s</a:t>
            </a:r>
          </a:p>
          <a:p>
            <a:pPr marL="685800" lvl="2" indent="-342900">
              <a:buClr>
                <a:srgbClr val="3B4641"/>
              </a:buClr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Smart Serve</a:t>
            </a:r>
          </a:p>
          <a:p>
            <a:pPr marL="685800" lvl="2" indent="-342900">
              <a:buClr>
                <a:srgbClr val="3B4641"/>
              </a:buClr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Security Guard licence etc. </a:t>
            </a:r>
          </a:p>
          <a:p>
            <a:pPr marL="685800" lvl="2" indent="-342900">
              <a:buClr>
                <a:srgbClr val="3B4641"/>
              </a:buClr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Other supports may be available based on individual client need and availability </a:t>
            </a:r>
          </a:p>
          <a:p>
            <a:pPr>
              <a:buClr>
                <a:schemeClr val="tx1"/>
              </a:buClr>
              <a:defRPr/>
            </a:pP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C4F2E-A2B2-A04D-99EF-C531FE0BFC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573" y="639575"/>
            <a:ext cx="11586882" cy="476250"/>
          </a:xfrm>
        </p:spPr>
        <p:txBody>
          <a:bodyPr/>
          <a:lstStyle/>
          <a:p>
            <a:r>
              <a:rPr lang="en-US" sz="2800" dirty="0"/>
              <a:t> </a:t>
            </a:r>
            <a:r>
              <a:rPr lang="en-US" sz="2400" dirty="0"/>
              <a:t> </a:t>
            </a:r>
            <a:r>
              <a:rPr lang="en-US" sz="2800" b="1" dirty="0"/>
              <a:t>CAPABILITY (CAP)</a:t>
            </a:r>
          </a:p>
        </p:txBody>
      </p:sp>
    </p:spTree>
    <p:extLst>
      <p:ext uri="{BB962C8B-B14F-4D97-AF65-F5344CB8AC3E}">
        <p14:creationId xmlns:p14="http://schemas.microsoft.com/office/powerpoint/2010/main" val="90787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25C670-A8ED-2540-9504-2D524BFE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EED0-E024-264C-90C4-6ED41647484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AB9A6E-296F-4740-A304-D3307D2ED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885" y="1373354"/>
            <a:ext cx="10686144" cy="4830830"/>
          </a:xfrm>
        </p:spPr>
        <p:txBody>
          <a:bodyPr/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The EAS program offers a range of services and opportunities for anyone 17 years and older (students, youth, adults etc.) with </a:t>
            </a:r>
            <a:r>
              <a:rPr lang="en-US" sz="2400" b="1" dirty="0">
                <a:solidFill>
                  <a:srgbClr val="8BC053"/>
                </a:solidFill>
                <a:latin typeface="Arial Narrow" panose="020B0606020202030204" pitchFamily="34" charset="0"/>
              </a:rPr>
              <a:t>a verifiable disability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. (</a:t>
            </a:r>
            <a:r>
              <a:rPr lang="en-CA" alt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visual, hearing, physical, mental health, learning, etc.)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The ultimate goal of this program is for persons with disabilities to secure </a:t>
            </a:r>
            <a:r>
              <a:rPr lang="en-US" sz="2400" b="1" dirty="0">
                <a:solidFill>
                  <a:srgbClr val="8BC053"/>
                </a:solidFill>
                <a:latin typeface="Arial Narrow" panose="020B0606020202030204" pitchFamily="34" charset="0"/>
              </a:rPr>
              <a:t>long-term</a:t>
            </a: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>
                <a:solidFill>
                  <a:srgbClr val="8BC053"/>
                </a:solidFill>
                <a:latin typeface="Arial Narrow" panose="020B0606020202030204" pitchFamily="34" charset="0"/>
              </a:rPr>
              <a:t>employment</a:t>
            </a: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and </a:t>
            </a:r>
            <a:r>
              <a:rPr lang="en-US" sz="2400" b="1" dirty="0">
                <a:solidFill>
                  <a:srgbClr val="8BC053"/>
                </a:solidFill>
                <a:latin typeface="Arial Narrow" panose="020B0606020202030204" pitchFamily="34" charset="0"/>
              </a:rPr>
              <a:t>meaningful careers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Staff support people with disabilities to sustainable, competitive employment by providing the supports clients need to </a:t>
            </a:r>
            <a:r>
              <a:rPr lang="en-US" sz="2400" b="1" dirty="0">
                <a:solidFill>
                  <a:srgbClr val="44A5DD"/>
                </a:solidFill>
                <a:latin typeface="Arial Narrow" panose="020B0606020202030204" pitchFamily="34" charset="0"/>
              </a:rPr>
              <a:t>get a job</a:t>
            </a: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400" b="1" dirty="0">
                <a:solidFill>
                  <a:srgbClr val="44A5DD"/>
                </a:solidFill>
                <a:latin typeface="Arial Narrow" panose="020B0606020202030204" pitchFamily="34" charset="0"/>
              </a:rPr>
              <a:t>keep the job 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and, where appropriate,</a:t>
            </a: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>
                <a:solidFill>
                  <a:srgbClr val="44A5DD"/>
                </a:solidFill>
                <a:latin typeface="Arial Narrow" panose="020B0606020202030204" pitchFamily="34" charset="0"/>
              </a:rPr>
              <a:t>advance in their job</a:t>
            </a: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The EAS program is funded by ODSP employment </a:t>
            </a:r>
            <a:r>
              <a:rPr lang="en-US" sz="2400" dirty="0">
                <a:latin typeface="Arial Narrow" panose="020B0606020202030204" pitchFamily="34" charset="0"/>
              </a:rPr>
              <a:t>supports.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Participants of this program must be eligible to work in Canada and actively seeking employment in the Greater Toronto Area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Participants </a:t>
            </a:r>
            <a:r>
              <a:rPr lang="en-CA" altLang="en-US" sz="2400" b="1" dirty="0">
                <a:solidFill>
                  <a:srgbClr val="8BC0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 not </a:t>
            </a:r>
            <a:r>
              <a:rPr lang="en-CA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have to be in receipt of ODSP Income Support to receive Employment Supports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Clr>
                <a:schemeClr val="tx1"/>
              </a:buClr>
              <a:defRPr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 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C4F2E-A2B2-A04D-99EF-C531FE0BFC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885" y="755696"/>
            <a:ext cx="10914744" cy="47625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EMPLOYMENT ACCESSIBILITY SERVICES (EAS) PROGRAM</a:t>
            </a:r>
          </a:p>
        </p:txBody>
      </p:sp>
    </p:spTree>
    <p:extLst>
      <p:ext uri="{BB962C8B-B14F-4D97-AF65-F5344CB8AC3E}">
        <p14:creationId xmlns:p14="http://schemas.microsoft.com/office/powerpoint/2010/main" val="46996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25C670-A8ED-2540-9504-2D524BFE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EED0-E024-264C-90C4-6ED41647484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AB9A6E-296F-4740-A304-D3307D2ED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4279" y="1373354"/>
            <a:ext cx="10587750" cy="483083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CA" altLang="en-US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Program Highlights</a:t>
            </a:r>
          </a:p>
          <a:p>
            <a:pPr>
              <a:buClr>
                <a:schemeClr val="tx1"/>
              </a:buClr>
              <a:defRPr/>
            </a:pPr>
            <a:endParaRPr lang="en-CA" sz="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Individualized one on one client centered Job Coaching and Job Development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Pre-employment services and supports: resume, cover letters etc.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Accommodation and disclosure support and guidance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Job retention support, on-going coaching to keep a job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Assist with job advancement when possible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Provide exceptional supports: </a:t>
            </a:r>
            <a:r>
              <a:rPr lang="en-CA" alt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assistive devices ,technical equipment, ASL interpreter when required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Free virtual support group: Talk Tuesday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C4F2E-A2B2-A04D-99EF-C531FE0BFC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885" y="755696"/>
            <a:ext cx="10914744" cy="47625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EMPLOYMENT ACCESSIBILITY SERVICES (EAS) PROGRAM</a:t>
            </a: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D35CF12-D34A-4999-B740-3843B5237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2650" y="1317625"/>
            <a:ext cx="3886200" cy="476408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C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</a:p>
          <a:p>
            <a:pPr>
              <a:buClr>
                <a:srgbClr val="E4A11B"/>
              </a:buClr>
              <a:defRPr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Self-disclosed disability</a:t>
            </a:r>
          </a:p>
          <a:p>
            <a:pPr>
              <a:buClr>
                <a:srgbClr val="E4A11B"/>
              </a:buClr>
              <a:defRPr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Group sessions</a:t>
            </a:r>
          </a:p>
          <a:p>
            <a:pPr>
              <a:buClr>
                <a:srgbClr val="E4A11B"/>
              </a:buClr>
              <a:defRPr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Work experience placement is partially funded through CAP</a:t>
            </a:r>
          </a:p>
          <a:p>
            <a:pPr>
              <a:buClr>
                <a:srgbClr val="E4A11B"/>
              </a:buClr>
              <a:defRPr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Reside in GTA</a:t>
            </a:r>
          </a:p>
          <a:p>
            <a:pPr>
              <a:buClr>
                <a:srgbClr val="E4A11B"/>
              </a:buClr>
              <a:defRPr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Can be in receipt of OW/ODSP</a:t>
            </a:r>
          </a:p>
          <a:p>
            <a:pPr>
              <a:buClr>
                <a:srgbClr val="E4A11B"/>
              </a:buClr>
              <a:defRPr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Can NOT have received EI in the past 3 years</a:t>
            </a:r>
          </a:p>
          <a:p>
            <a:pPr>
              <a:defRPr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B3DA764-C932-4B04-8284-F6EC10047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1" y="1317625"/>
            <a:ext cx="4335463" cy="476408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C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</a:t>
            </a:r>
            <a:endParaRPr lang="en-CA" sz="1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4A11B"/>
              </a:buClr>
              <a:defRPr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Verifiable disability</a:t>
            </a:r>
          </a:p>
          <a:p>
            <a:pPr>
              <a:buClr>
                <a:srgbClr val="E4A11B"/>
              </a:buClr>
              <a:defRPr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One-on-one</a:t>
            </a:r>
          </a:p>
          <a:p>
            <a:pPr>
              <a:buClr>
                <a:srgbClr val="E4A11B"/>
              </a:buClr>
              <a:defRPr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Can provide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Exceptional Work-Related Supports (EWRDS)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such as assistive devices, ASL</a:t>
            </a:r>
          </a:p>
          <a:p>
            <a:pPr>
              <a:buClr>
                <a:srgbClr val="E4A11B"/>
              </a:buClr>
              <a:defRPr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Reside in Toronto</a:t>
            </a:r>
          </a:p>
          <a:p>
            <a:pPr>
              <a:buClr>
                <a:srgbClr val="E4A11B"/>
              </a:buClr>
              <a:defRPr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Can NOT be in receipt of OW</a:t>
            </a:r>
          </a:p>
          <a:p>
            <a:pPr>
              <a:buClr>
                <a:srgbClr val="E4A11B"/>
              </a:buClr>
              <a:defRPr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Can have received EI in the past 3 years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9AC3183C-4163-4C2D-8FD4-94684701C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26110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EFF707-2D8E-42CD-96D2-E1B0E81C8A6F}" type="slidenum">
              <a:rPr lang="en-US" altLang="en-US" smtClean="0">
                <a:solidFill>
                  <a:srgbClr val="898989"/>
                </a:solidFill>
              </a:rPr>
              <a:pPr/>
              <a:t>9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3557" name="Title 1">
            <a:extLst>
              <a:ext uri="{FF2B5EF4-FFF2-40B4-BE49-F238E27FC236}">
                <a16:creationId xmlns:a16="http://schemas.microsoft.com/office/drawing/2014/main" id="{0AD76BF2-2399-433D-B9FA-A8C490793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181" y="231774"/>
            <a:ext cx="69961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CA" altLang="en-US" sz="4000" b="1" dirty="0" err="1">
                <a:solidFill>
                  <a:schemeClr val="bg1"/>
                </a:solidFill>
              </a:rPr>
              <a:t>What</a:t>
            </a:r>
            <a:r>
              <a:rPr lang="en-CA" altLang="en-US" sz="4000" b="1" dirty="0" err="1"/>
              <a:t>What’s</a:t>
            </a:r>
            <a:r>
              <a:rPr lang="en-CA" altLang="en-US" sz="4000" b="1" dirty="0"/>
              <a:t> the Difference?</a:t>
            </a:r>
            <a:endParaRPr lang="en-CA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WoodGre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E9330CC120E048AD13E4500C280406" ma:contentTypeVersion="6" ma:contentTypeDescription="Create a new document." ma:contentTypeScope="" ma:versionID="b77c588df0ecb392c3c0edab3ce3c84c">
  <xsd:schema xmlns:xsd="http://www.w3.org/2001/XMLSchema" xmlns:xs="http://www.w3.org/2001/XMLSchema" xmlns:p="http://schemas.microsoft.com/office/2006/metadata/properties" xmlns:ns2="278ee4bb-33f0-443a-aaf0-5a89dcae0e73" xmlns:ns3="05d61665-8b6f-44d7-88d7-a5eae6d9d833" targetNamespace="http://schemas.microsoft.com/office/2006/metadata/properties" ma:root="true" ma:fieldsID="8309e02919b552d8a146be06c403d17e" ns2:_="" ns3:_="">
    <xsd:import namespace="278ee4bb-33f0-443a-aaf0-5a89dcae0e73"/>
    <xsd:import namespace="05d61665-8b6f-44d7-88d7-a5eae6d9d8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ee4bb-33f0-443a-aaf0-5a89dcae0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61665-8b6f-44d7-88d7-a5eae6d9d83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E78227-FD60-4FE0-B369-E38A957AB6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74BB6D-D633-40B5-B311-D206D58A1490}"/>
</file>

<file path=customXml/itemProps3.xml><?xml version="1.0" encoding="utf-8"?>
<ds:datastoreItem xmlns:ds="http://schemas.openxmlformats.org/officeDocument/2006/customXml" ds:itemID="{BBCB0B4E-BA72-436C-B2F0-276989117C3B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ae74f238-75bc-483d-99f3-ebc734e8e4c2"/>
    <ds:schemaRef ds:uri="33e5e5da-536e-434a-8628-4f652eb0078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711</TotalTime>
  <Words>804</Words>
  <Application>Microsoft Office PowerPoint</Application>
  <PresentationFormat>Widescreen</PresentationFormat>
  <Paragraphs>115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Georgia</vt:lpstr>
      <vt:lpstr>Roboto Condensed</vt:lpstr>
      <vt:lpstr>Song Myung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Adam Bischoff</dc:creator>
  <cp:lastModifiedBy>Michele Morley</cp:lastModifiedBy>
  <cp:revision>50</cp:revision>
  <dcterms:created xsi:type="dcterms:W3CDTF">2021-10-07T19:11:29Z</dcterms:created>
  <dcterms:modified xsi:type="dcterms:W3CDTF">2022-04-22T19:33:13Z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0x0101000BE9330CC120E048AD13E4500C280406</vt:lpwstr>
  </property>
</Properties>
</file>