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65" r:id="rId6"/>
    <p:sldMasterId id="2147483667" r:id="rId7"/>
  </p:sldMasterIdLst>
  <p:notesMasterIdLst>
    <p:notesMasterId r:id="rId27"/>
  </p:notesMasterIdLst>
  <p:sldIdLst>
    <p:sldId id="406" r:id="rId8"/>
    <p:sldId id="378" r:id="rId9"/>
    <p:sldId id="394" r:id="rId10"/>
    <p:sldId id="305" r:id="rId11"/>
    <p:sldId id="314" r:id="rId12"/>
    <p:sldId id="309" r:id="rId13"/>
    <p:sldId id="398" r:id="rId14"/>
    <p:sldId id="399" r:id="rId15"/>
    <p:sldId id="400" r:id="rId16"/>
    <p:sldId id="403" r:id="rId17"/>
    <p:sldId id="393" r:id="rId18"/>
    <p:sldId id="368" r:id="rId19"/>
    <p:sldId id="311" r:id="rId20"/>
    <p:sldId id="391" r:id="rId21"/>
    <p:sldId id="396" r:id="rId22"/>
    <p:sldId id="404" r:id="rId23"/>
    <p:sldId id="258" r:id="rId24"/>
    <p:sldId id="257" r:id="rId25"/>
    <p:sldId id="317" r:id="rId2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5F9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5033" autoAdjust="0"/>
  </p:normalViewPr>
  <p:slideViewPr>
    <p:cSldViewPr snapToGrid="0">
      <p:cViewPr varScale="1">
        <p:scale>
          <a:sx n="108" d="100"/>
          <a:sy n="108" d="100"/>
        </p:scale>
        <p:origin x="51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22"/>
    </p:cViewPr>
  </p:sorterViewPr>
  <p:notesViewPr>
    <p:cSldViewPr snapToGrid="0">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Bambury" userId="dbcf936b-ff94-4b08-9d84-becde7d4fa36" providerId="ADAL" clId="{1B8E970D-42A3-4C6B-9B27-CE4D2D1F4600}"/>
    <pc:docChg chg="delSld modSld">
      <pc:chgData name="Alison Bambury" userId="dbcf936b-ff94-4b08-9d84-becde7d4fa36" providerId="ADAL" clId="{1B8E970D-42A3-4C6B-9B27-CE4D2D1F4600}" dt="2024-03-11T15:47:12.539" v="698" actId="962"/>
      <pc:docMkLst>
        <pc:docMk/>
      </pc:docMkLst>
      <pc:sldChg chg="modSp mod">
        <pc:chgData name="Alison Bambury" userId="dbcf936b-ff94-4b08-9d84-becde7d4fa36" providerId="ADAL" clId="{1B8E970D-42A3-4C6B-9B27-CE4D2D1F4600}" dt="2024-03-11T13:21:26.753" v="3" actId="207"/>
        <pc:sldMkLst>
          <pc:docMk/>
          <pc:sldMk cId="1681613942" sldId="300"/>
        </pc:sldMkLst>
        <pc:spChg chg="mod">
          <ac:chgData name="Alison Bambury" userId="dbcf936b-ff94-4b08-9d84-becde7d4fa36" providerId="ADAL" clId="{1B8E970D-42A3-4C6B-9B27-CE4D2D1F4600}" dt="2024-03-11T13:21:26.753" v="3" actId="207"/>
          <ac:spMkLst>
            <pc:docMk/>
            <pc:sldMk cId="1681613942" sldId="300"/>
            <ac:spMk id="9" creationId="{00000000-0000-0000-0000-000000000000}"/>
          </ac:spMkLst>
        </pc:spChg>
      </pc:sldChg>
      <pc:sldChg chg="modSp mod">
        <pc:chgData name="Alison Bambury" userId="dbcf936b-ff94-4b08-9d84-becde7d4fa36" providerId="ADAL" clId="{1B8E970D-42A3-4C6B-9B27-CE4D2D1F4600}" dt="2024-03-11T13:28:53.278" v="8" actId="11"/>
        <pc:sldMkLst>
          <pc:docMk/>
          <pc:sldMk cId="2301527090" sldId="305"/>
        </pc:sldMkLst>
        <pc:spChg chg="mod">
          <ac:chgData name="Alison Bambury" userId="dbcf936b-ff94-4b08-9d84-becde7d4fa36" providerId="ADAL" clId="{1B8E970D-42A3-4C6B-9B27-CE4D2D1F4600}" dt="2024-03-11T13:28:53.278" v="8" actId="11"/>
          <ac:spMkLst>
            <pc:docMk/>
            <pc:sldMk cId="2301527090" sldId="305"/>
            <ac:spMk id="8" creationId="{00000000-0000-0000-0000-000000000000}"/>
          </ac:spMkLst>
        </pc:spChg>
      </pc:sldChg>
      <pc:sldChg chg="modSp mod">
        <pc:chgData name="Alison Bambury" userId="dbcf936b-ff94-4b08-9d84-becde7d4fa36" providerId="ADAL" clId="{1B8E970D-42A3-4C6B-9B27-CE4D2D1F4600}" dt="2024-03-11T13:30:56.920" v="14" actId="113"/>
        <pc:sldMkLst>
          <pc:docMk/>
          <pc:sldMk cId="2043983101" sldId="311"/>
        </pc:sldMkLst>
        <pc:spChg chg="mod">
          <ac:chgData name="Alison Bambury" userId="dbcf936b-ff94-4b08-9d84-becde7d4fa36" providerId="ADAL" clId="{1B8E970D-42A3-4C6B-9B27-CE4D2D1F4600}" dt="2024-03-11T13:30:56.920" v="14" actId="113"/>
          <ac:spMkLst>
            <pc:docMk/>
            <pc:sldMk cId="2043983101" sldId="311"/>
            <ac:spMk id="8" creationId="{00000000-0000-0000-0000-000000000000}"/>
          </ac:spMkLst>
        </pc:spChg>
      </pc:sldChg>
      <pc:sldChg chg="modSp mod">
        <pc:chgData name="Alison Bambury" userId="dbcf936b-ff94-4b08-9d84-becde7d4fa36" providerId="ADAL" clId="{1B8E970D-42A3-4C6B-9B27-CE4D2D1F4600}" dt="2024-03-11T13:29:07.853" v="9" actId="113"/>
        <pc:sldMkLst>
          <pc:docMk/>
          <pc:sldMk cId="3722671850" sldId="314"/>
        </pc:sldMkLst>
        <pc:spChg chg="mod">
          <ac:chgData name="Alison Bambury" userId="dbcf936b-ff94-4b08-9d84-becde7d4fa36" providerId="ADAL" clId="{1B8E970D-42A3-4C6B-9B27-CE4D2D1F4600}" dt="2024-03-11T13:29:07.853" v="9" actId="113"/>
          <ac:spMkLst>
            <pc:docMk/>
            <pc:sldMk cId="3722671850" sldId="314"/>
            <ac:spMk id="3" creationId="{15123649-2B9E-4542-80AB-D54AE6A56DB7}"/>
          </ac:spMkLst>
        </pc:spChg>
      </pc:sldChg>
      <pc:sldChg chg="modSp mod">
        <pc:chgData name="Alison Bambury" userId="dbcf936b-ff94-4b08-9d84-becde7d4fa36" providerId="ADAL" clId="{1B8E970D-42A3-4C6B-9B27-CE4D2D1F4600}" dt="2024-03-11T13:33:55.422" v="15" actId="255"/>
        <pc:sldMkLst>
          <pc:docMk/>
          <pc:sldMk cId="437094073" sldId="317"/>
        </pc:sldMkLst>
        <pc:spChg chg="mod">
          <ac:chgData name="Alison Bambury" userId="dbcf936b-ff94-4b08-9d84-becde7d4fa36" providerId="ADAL" clId="{1B8E970D-42A3-4C6B-9B27-CE4D2D1F4600}" dt="2024-03-11T13:33:55.422" v="15" actId="255"/>
          <ac:spMkLst>
            <pc:docMk/>
            <pc:sldMk cId="437094073" sldId="317"/>
            <ac:spMk id="3" creationId="{00000000-0000-0000-0000-000000000000}"/>
          </ac:spMkLst>
        </pc:spChg>
      </pc:sldChg>
      <pc:sldChg chg="modSp mod modAnim">
        <pc:chgData name="Alison Bambury" userId="dbcf936b-ff94-4b08-9d84-becde7d4fa36" providerId="ADAL" clId="{1B8E970D-42A3-4C6B-9B27-CE4D2D1F4600}" dt="2024-03-11T15:45:35.912" v="438" actId="962"/>
        <pc:sldMkLst>
          <pc:docMk/>
          <pc:sldMk cId="942148100" sldId="378"/>
        </pc:sldMkLst>
        <pc:picChg chg="mod">
          <ac:chgData name="Alison Bambury" userId="dbcf936b-ff94-4b08-9d84-becde7d4fa36" providerId="ADAL" clId="{1B8E970D-42A3-4C6B-9B27-CE4D2D1F4600}" dt="2024-03-11T15:45:35.912" v="438" actId="962"/>
          <ac:picMkLst>
            <pc:docMk/>
            <pc:sldMk cId="942148100" sldId="378"/>
            <ac:picMk id="8" creationId="{E4FF9672-3469-6A8D-F3CC-3E8BC1C6F6BE}"/>
          </ac:picMkLst>
        </pc:picChg>
      </pc:sldChg>
      <pc:sldChg chg="modSp">
        <pc:chgData name="Alison Bambury" userId="dbcf936b-ff94-4b08-9d84-becde7d4fa36" providerId="ADAL" clId="{1B8E970D-42A3-4C6B-9B27-CE4D2D1F4600}" dt="2024-03-11T15:31:14.383" v="24" actId="1076"/>
        <pc:sldMkLst>
          <pc:docMk/>
          <pc:sldMk cId="3975926789" sldId="391"/>
        </pc:sldMkLst>
        <pc:picChg chg="mod">
          <ac:chgData name="Alison Bambury" userId="dbcf936b-ff94-4b08-9d84-becde7d4fa36" providerId="ADAL" clId="{1B8E970D-42A3-4C6B-9B27-CE4D2D1F4600}" dt="2024-03-11T15:31:14.383" v="24" actId="1076"/>
          <ac:picMkLst>
            <pc:docMk/>
            <pc:sldMk cId="3975926789" sldId="391"/>
            <ac:picMk id="10" creationId="{00000000-0000-0000-0000-000000000000}"/>
          </ac:picMkLst>
        </pc:picChg>
      </pc:sldChg>
      <pc:sldChg chg="modSp mod">
        <pc:chgData name="Alison Bambury" userId="dbcf936b-ff94-4b08-9d84-becde7d4fa36" providerId="ADAL" clId="{1B8E970D-42A3-4C6B-9B27-CE4D2D1F4600}" dt="2024-03-11T13:28:28.530" v="7" actId="113"/>
        <pc:sldMkLst>
          <pc:docMk/>
          <pc:sldMk cId="114797964" sldId="394"/>
        </pc:sldMkLst>
        <pc:spChg chg="mod">
          <ac:chgData name="Alison Bambury" userId="dbcf936b-ff94-4b08-9d84-becde7d4fa36" providerId="ADAL" clId="{1B8E970D-42A3-4C6B-9B27-CE4D2D1F4600}" dt="2024-03-11T13:28:28.530" v="7" actId="113"/>
          <ac:spMkLst>
            <pc:docMk/>
            <pc:sldMk cId="114797964" sldId="394"/>
            <ac:spMk id="8" creationId="{00000000-0000-0000-0000-000000000000}"/>
          </ac:spMkLst>
        </pc:spChg>
      </pc:sldChg>
      <pc:sldChg chg="addSp modSp mod">
        <pc:chgData name="Alison Bambury" userId="dbcf936b-ff94-4b08-9d84-becde7d4fa36" providerId="ADAL" clId="{1B8E970D-42A3-4C6B-9B27-CE4D2D1F4600}" dt="2024-03-11T15:31:57.822" v="30" actId="1076"/>
        <pc:sldMkLst>
          <pc:docMk/>
          <pc:sldMk cId="1620080075" sldId="396"/>
        </pc:sldMkLst>
        <pc:picChg chg="add mod">
          <ac:chgData name="Alison Bambury" userId="dbcf936b-ff94-4b08-9d84-becde7d4fa36" providerId="ADAL" clId="{1B8E970D-42A3-4C6B-9B27-CE4D2D1F4600}" dt="2024-03-11T15:31:57.822" v="30" actId="1076"/>
          <ac:picMkLst>
            <pc:docMk/>
            <pc:sldMk cId="1620080075" sldId="396"/>
            <ac:picMk id="3" creationId="{0FF86F78-9BAA-30B4-BB98-DEB07E4E6A50}"/>
          </ac:picMkLst>
        </pc:picChg>
      </pc:sldChg>
      <pc:sldChg chg="modSp mod">
        <pc:chgData name="Alison Bambury" userId="dbcf936b-ff94-4b08-9d84-becde7d4fa36" providerId="ADAL" clId="{1B8E970D-42A3-4C6B-9B27-CE4D2D1F4600}" dt="2024-03-11T15:47:12.539" v="698" actId="962"/>
        <pc:sldMkLst>
          <pc:docMk/>
          <pc:sldMk cId="3651192910" sldId="398"/>
        </pc:sldMkLst>
        <pc:picChg chg="mod">
          <ac:chgData name="Alison Bambury" userId="dbcf936b-ff94-4b08-9d84-becde7d4fa36" providerId="ADAL" clId="{1B8E970D-42A3-4C6B-9B27-CE4D2D1F4600}" dt="2024-03-11T15:47:12.539" v="698" actId="962"/>
          <ac:picMkLst>
            <pc:docMk/>
            <pc:sldMk cId="3651192910" sldId="398"/>
            <ac:picMk id="3" creationId="{77EE71C2-800B-78CD-EA04-BCDD9CA48A11}"/>
          </ac:picMkLst>
        </pc:picChg>
      </pc:sldChg>
      <pc:sldChg chg="modSp mod">
        <pc:chgData name="Alison Bambury" userId="dbcf936b-ff94-4b08-9d84-becde7d4fa36" providerId="ADAL" clId="{1B8E970D-42A3-4C6B-9B27-CE4D2D1F4600}" dt="2024-03-11T13:30:39.732" v="13" actId="20577"/>
        <pc:sldMkLst>
          <pc:docMk/>
          <pc:sldMk cId="3233573957" sldId="403"/>
        </pc:sldMkLst>
        <pc:spChg chg="mod">
          <ac:chgData name="Alison Bambury" userId="dbcf936b-ff94-4b08-9d84-becde7d4fa36" providerId="ADAL" clId="{1B8E970D-42A3-4C6B-9B27-CE4D2D1F4600}" dt="2024-03-11T13:30:39.732" v="13" actId="20577"/>
          <ac:spMkLst>
            <pc:docMk/>
            <pc:sldMk cId="3233573957" sldId="403"/>
            <ac:spMk id="7" creationId="{1C42A419-184F-B78C-D974-62AB3C42984C}"/>
          </ac:spMkLst>
        </pc:spChg>
      </pc:sldChg>
      <pc:sldChg chg="modSp mod">
        <pc:chgData name="Alison Bambury" userId="dbcf936b-ff94-4b08-9d84-becde7d4fa36" providerId="ADAL" clId="{1B8E970D-42A3-4C6B-9B27-CE4D2D1F4600}" dt="2024-03-11T15:30:14.242" v="22" actId="14100"/>
        <pc:sldMkLst>
          <pc:docMk/>
          <pc:sldMk cId="1271136520" sldId="405"/>
        </pc:sldMkLst>
        <pc:spChg chg="mod">
          <ac:chgData name="Alison Bambury" userId="dbcf936b-ff94-4b08-9d84-becde7d4fa36" providerId="ADAL" clId="{1B8E970D-42A3-4C6B-9B27-CE4D2D1F4600}" dt="2024-03-11T15:30:01.697" v="21" actId="255"/>
          <ac:spMkLst>
            <pc:docMk/>
            <pc:sldMk cId="1271136520" sldId="405"/>
            <ac:spMk id="2" creationId="{91A05644-5A75-7821-2D63-F4215EB04D6F}"/>
          </ac:spMkLst>
        </pc:spChg>
        <pc:spChg chg="mod">
          <ac:chgData name="Alison Bambury" userId="dbcf936b-ff94-4b08-9d84-becde7d4fa36" providerId="ADAL" clId="{1B8E970D-42A3-4C6B-9B27-CE4D2D1F4600}" dt="2024-03-11T15:29:15.016" v="19" actId="13926"/>
          <ac:spMkLst>
            <pc:docMk/>
            <pc:sldMk cId="1271136520" sldId="405"/>
            <ac:spMk id="3" creationId="{8BD94FD2-4BC0-E0C6-3FC5-8129A9DD80F9}"/>
          </ac:spMkLst>
        </pc:spChg>
        <pc:picChg chg="mod">
          <ac:chgData name="Alison Bambury" userId="dbcf936b-ff94-4b08-9d84-becde7d4fa36" providerId="ADAL" clId="{1B8E970D-42A3-4C6B-9B27-CE4D2D1F4600}" dt="2024-03-11T15:30:14.242" v="22" actId="14100"/>
          <ac:picMkLst>
            <pc:docMk/>
            <pc:sldMk cId="1271136520" sldId="405"/>
            <ac:picMk id="10" creationId="{5420ED0A-8588-FCA6-187B-C269A04CE530}"/>
          </ac:picMkLst>
        </pc:picChg>
      </pc:sldChg>
      <pc:sldChg chg="modSp mod">
        <pc:chgData name="Alison Bambury" userId="dbcf936b-ff94-4b08-9d84-becde7d4fa36" providerId="ADAL" clId="{1B8E970D-42A3-4C6B-9B27-CE4D2D1F4600}" dt="2024-03-11T15:43:55.250" v="224" actId="962"/>
        <pc:sldMkLst>
          <pc:docMk/>
          <pc:sldMk cId="2395979458" sldId="406"/>
        </pc:sldMkLst>
        <pc:spChg chg="mod">
          <ac:chgData name="Alison Bambury" userId="dbcf936b-ff94-4b08-9d84-becde7d4fa36" providerId="ADAL" clId="{1B8E970D-42A3-4C6B-9B27-CE4D2D1F4600}" dt="2024-03-11T13:21:48.952" v="5" actId="255"/>
          <ac:spMkLst>
            <pc:docMk/>
            <pc:sldMk cId="2395979458" sldId="406"/>
            <ac:spMk id="5" creationId="{8AA94F37-042E-329F-613B-1E71DF0BD455}"/>
          </ac:spMkLst>
        </pc:spChg>
        <pc:picChg chg="mod">
          <ac:chgData name="Alison Bambury" userId="dbcf936b-ff94-4b08-9d84-becde7d4fa36" providerId="ADAL" clId="{1B8E970D-42A3-4C6B-9B27-CE4D2D1F4600}" dt="2024-03-11T15:43:55.250" v="224" actId="962"/>
          <ac:picMkLst>
            <pc:docMk/>
            <pc:sldMk cId="2395979458" sldId="406"/>
            <ac:picMk id="4" creationId="{8FD71B88-A74B-ABA1-24A8-F772F763C0BE}"/>
          </ac:picMkLst>
        </pc:picChg>
      </pc:sldChg>
      <pc:sldChg chg="del">
        <pc:chgData name="Alison Bambury" userId="dbcf936b-ff94-4b08-9d84-becde7d4fa36" providerId="ADAL" clId="{1B8E970D-42A3-4C6B-9B27-CE4D2D1F4600}" dt="2024-03-11T13:20:10.346" v="0" actId="47"/>
        <pc:sldMkLst>
          <pc:docMk/>
          <pc:sldMk cId="2168708187" sldId="407"/>
        </pc:sldMkLst>
      </pc:sldChg>
    </pc:docChg>
  </pc:docChgLst>
  <pc:docChgLst>
    <pc:chgData name="Alison Bambury" userId="dbcf936b-ff94-4b08-9d84-becde7d4fa36" providerId="ADAL" clId="{C5AB10F7-937F-4E89-918A-69B152A1B5CD}"/>
    <pc:docChg chg="delSld">
      <pc:chgData name="Alison Bambury" userId="dbcf936b-ff94-4b08-9d84-becde7d4fa36" providerId="ADAL" clId="{C5AB10F7-937F-4E89-918A-69B152A1B5CD}" dt="2024-03-25T16:19:34.122" v="1" actId="2696"/>
      <pc:docMkLst>
        <pc:docMk/>
      </pc:docMkLst>
      <pc:sldChg chg="del">
        <pc:chgData name="Alison Bambury" userId="dbcf936b-ff94-4b08-9d84-becde7d4fa36" providerId="ADAL" clId="{C5AB10F7-937F-4E89-918A-69B152A1B5CD}" dt="2024-03-25T16:18:59.681" v="0" actId="2696"/>
        <pc:sldMkLst>
          <pc:docMk/>
          <pc:sldMk cId="1681613942" sldId="300"/>
        </pc:sldMkLst>
      </pc:sldChg>
      <pc:sldChg chg="del">
        <pc:chgData name="Alison Bambury" userId="dbcf936b-ff94-4b08-9d84-becde7d4fa36" providerId="ADAL" clId="{C5AB10F7-937F-4E89-918A-69B152A1B5CD}" dt="2024-03-25T16:19:34.122" v="1" actId="2696"/>
        <pc:sldMkLst>
          <pc:docMk/>
          <pc:sldMk cId="1271136520"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69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endParaRPr lang="en-US" dirty="0"/>
          </a:p>
        </p:txBody>
      </p:sp>
      <p:sp>
        <p:nvSpPr>
          <p:cNvPr id="4" name="Slide Number Placeholder 3"/>
          <p:cNvSpPr>
            <a:spLocks noGrp="1"/>
          </p:cNvSpPr>
          <p:nvPr>
            <p:ph type="sldNum" sz="quarter" idx="5"/>
          </p:nvPr>
        </p:nvSpPr>
        <p:spPr>
          <a:xfrm>
            <a:off x="4023093" y="8917423"/>
            <a:ext cx="3077739" cy="471054"/>
          </a:xfrm>
          <a:prstGeom prst="rect">
            <a:avLst/>
          </a:prstGeom>
        </p:spPr>
        <p:txBody>
          <a:bodyPr/>
          <a:lstStyle/>
          <a:p>
            <a:fld id="{27CE00D6-C1EA-4834-99CF-6E17D4D35791}" type="slidenum">
              <a:rPr lang="en-US" smtClean="0"/>
              <a:t>1</a:t>
            </a:fld>
            <a:endParaRPr lang="en-US" dirty="0"/>
          </a:p>
        </p:txBody>
      </p:sp>
    </p:spTree>
    <p:extLst>
      <p:ext uri="{BB962C8B-B14F-4D97-AF65-F5344CB8AC3E}">
        <p14:creationId xmlns:p14="http://schemas.microsoft.com/office/powerpoint/2010/main" val="342203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23093" y="8917423"/>
            <a:ext cx="3077739" cy="471054"/>
          </a:xfrm>
          <a:prstGeom prst="rect">
            <a:avLst/>
          </a:prstGeom>
        </p:spPr>
        <p:txBody>
          <a:bodyPr/>
          <a:lstStyle/>
          <a:p>
            <a:fld id="{26A4D25E-719D-4833-A3A2-9C9AFFA43CAE}" type="slidenum">
              <a:rPr lang="en-US" smtClean="0"/>
              <a:t>14</a:t>
            </a:fld>
            <a:endParaRPr lang="en-US"/>
          </a:p>
        </p:txBody>
      </p:sp>
    </p:spTree>
    <p:extLst>
      <p:ext uri="{BB962C8B-B14F-4D97-AF65-F5344CB8AC3E}">
        <p14:creationId xmlns:p14="http://schemas.microsoft.com/office/powerpoint/2010/main" val="341121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endParaRPr lang="en-US" dirty="0"/>
          </a:p>
        </p:txBody>
      </p:sp>
      <p:sp>
        <p:nvSpPr>
          <p:cNvPr id="4" name="Slide Number Placeholder 3"/>
          <p:cNvSpPr>
            <a:spLocks noGrp="1"/>
          </p:cNvSpPr>
          <p:nvPr>
            <p:ph type="sldNum" sz="quarter" idx="5"/>
          </p:nvPr>
        </p:nvSpPr>
        <p:spPr>
          <a:xfrm>
            <a:off x="4023093" y="8917423"/>
            <a:ext cx="3077739" cy="471054"/>
          </a:xfrm>
          <a:prstGeom prst="rect">
            <a:avLst/>
          </a:prstGeom>
        </p:spPr>
        <p:txBody>
          <a:bodyPr/>
          <a:lstStyle/>
          <a:p>
            <a:fld id="{27CE00D6-C1EA-4834-99CF-6E17D4D35791}" type="slidenum">
              <a:rPr lang="en-US" smtClean="0"/>
              <a:t>17</a:t>
            </a:fld>
            <a:endParaRPr lang="en-US" dirty="0"/>
          </a:p>
        </p:txBody>
      </p:sp>
    </p:spTree>
    <p:extLst>
      <p:ext uri="{BB962C8B-B14F-4D97-AF65-F5344CB8AC3E}">
        <p14:creationId xmlns:p14="http://schemas.microsoft.com/office/powerpoint/2010/main" val="940354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endParaRPr lang="en-US" dirty="0"/>
          </a:p>
        </p:txBody>
      </p:sp>
      <p:sp>
        <p:nvSpPr>
          <p:cNvPr id="4" name="Slide Number Placeholder 3"/>
          <p:cNvSpPr>
            <a:spLocks noGrp="1"/>
          </p:cNvSpPr>
          <p:nvPr>
            <p:ph type="sldNum" sz="quarter" idx="5"/>
          </p:nvPr>
        </p:nvSpPr>
        <p:spPr>
          <a:xfrm>
            <a:off x="4023093" y="8917423"/>
            <a:ext cx="3077739" cy="471054"/>
          </a:xfrm>
          <a:prstGeom prst="rect">
            <a:avLst/>
          </a:prstGeom>
        </p:spPr>
        <p:txBody>
          <a:bodyPr/>
          <a:lstStyle/>
          <a:p>
            <a:fld id="{27CE00D6-C1EA-4834-99CF-6E17D4D35791}" type="slidenum">
              <a:rPr lang="en-US" smtClean="0"/>
              <a:t>18</a:t>
            </a:fld>
            <a:endParaRPr lang="en-US" dirty="0"/>
          </a:p>
        </p:txBody>
      </p:sp>
    </p:spTree>
    <p:extLst>
      <p:ext uri="{BB962C8B-B14F-4D97-AF65-F5344CB8AC3E}">
        <p14:creationId xmlns:p14="http://schemas.microsoft.com/office/powerpoint/2010/main" val="417243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endParaRPr lang="en-CA" dirty="0"/>
          </a:p>
        </p:txBody>
      </p:sp>
      <p:sp>
        <p:nvSpPr>
          <p:cNvPr id="4" name="Slide Number Placeholder 3"/>
          <p:cNvSpPr>
            <a:spLocks noGrp="1"/>
          </p:cNvSpPr>
          <p:nvPr>
            <p:ph type="sldNum" sz="quarter" idx="5"/>
          </p:nvPr>
        </p:nvSpPr>
        <p:spPr>
          <a:xfrm>
            <a:off x="4023093" y="8917423"/>
            <a:ext cx="3077739" cy="471054"/>
          </a:xfrm>
          <a:prstGeom prst="rect">
            <a:avLst/>
          </a:prstGeom>
        </p:spPr>
        <p:txBody>
          <a:bodyPr/>
          <a:lstStyle/>
          <a:p>
            <a:fld id="{F58C286E-D99E-4BAF-97C4-D81ECFB92D7C}" type="slidenum">
              <a:rPr lang="en-US" altLang="en-US" smtClean="0"/>
              <a:pPr/>
              <a:t>19</a:t>
            </a:fld>
            <a:endParaRPr lang="en-US" altLang="en-US" dirty="0"/>
          </a:p>
        </p:txBody>
      </p:sp>
    </p:spTree>
    <p:extLst>
      <p:ext uri="{BB962C8B-B14F-4D97-AF65-F5344CB8AC3E}">
        <p14:creationId xmlns:p14="http://schemas.microsoft.com/office/powerpoint/2010/main" val="1151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pPr marL="171450" indent="-171450" defTabSz="942289">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a:xfrm>
            <a:off x="4023093" y="8917423"/>
            <a:ext cx="3077739" cy="471054"/>
          </a:xfrm>
          <a:prstGeom prst="rect">
            <a:avLst/>
          </a:prstGeom>
        </p:spPr>
        <p:txBody>
          <a:bodyPr/>
          <a:lstStyle/>
          <a:p>
            <a:fld id="{26A4D25E-719D-4833-A3A2-9C9AFFA43CAE}" type="slidenum">
              <a:rPr lang="en-US" smtClean="0"/>
              <a:t>2</a:t>
            </a:fld>
            <a:endParaRPr lang="en-US" dirty="0"/>
          </a:p>
        </p:txBody>
      </p:sp>
    </p:spTree>
    <p:extLst>
      <p:ext uri="{BB962C8B-B14F-4D97-AF65-F5344CB8AC3E}">
        <p14:creationId xmlns:p14="http://schemas.microsoft.com/office/powerpoint/2010/main" val="160184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pPr marL="0" indent="0">
              <a:buNone/>
            </a:pPr>
            <a:endParaRPr lang="en-US" dirty="0"/>
          </a:p>
          <a:p>
            <a:endParaRPr lang="en-US" dirty="0"/>
          </a:p>
        </p:txBody>
      </p:sp>
      <p:sp>
        <p:nvSpPr>
          <p:cNvPr id="4" name="Slide Number Placeholder 3"/>
          <p:cNvSpPr>
            <a:spLocks noGrp="1"/>
          </p:cNvSpPr>
          <p:nvPr>
            <p:ph type="sldNum" sz="quarter" idx="10"/>
          </p:nvPr>
        </p:nvSpPr>
        <p:spPr>
          <a:xfrm>
            <a:off x="4023093" y="8917423"/>
            <a:ext cx="3077739" cy="471054"/>
          </a:xfrm>
          <a:prstGeom prst="rect">
            <a:avLst/>
          </a:prstGeom>
        </p:spPr>
        <p:txBody>
          <a:bodyPr/>
          <a:lstStyle/>
          <a:p>
            <a:fld id="{26A4D25E-719D-4833-A3A2-9C9AFFA43CAE}" type="slidenum">
              <a:rPr lang="en-US" smtClean="0"/>
              <a:t>3</a:t>
            </a:fld>
            <a:endParaRPr lang="en-US" dirty="0"/>
          </a:p>
        </p:txBody>
      </p:sp>
    </p:spTree>
    <p:extLst>
      <p:ext uri="{BB962C8B-B14F-4D97-AF65-F5344CB8AC3E}">
        <p14:creationId xmlns:p14="http://schemas.microsoft.com/office/powerpoint/2010/main" val="172919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pPr marL="176679" indent="-176679" defTabSz="942289">
              <a:buFont typeface="Arial" panose="020B0604020202020204" pitchFamily="34" charset="0"/>
              <a:buChar char="•"/>
              <a:defRPr/>
            </a:pPr>
            <a:endParaRPr lang="en-US" dirty="0">
              <a:latin typeface="ITC Franklin Gothic Std Bk Cd"/>
            </a:endParaRPr>
          </a:p>
          <a:p>
            <a:endParaRPr lang="en-US" dirty="0"/>
          </a:p>
        </p:txBody>
      </p:sp>
      <p:sp>
        <p:nvSpPr>
          <p:cNvPr id="4" name="Slide Number Placeholder 3"/>
          <p:cNvSpPr>
            <a:spLocks noGrp="1"/>
          </p:cNvSpPr>
          <p:nvPr>
            <p:ph type="sldNum" sz="quarter" idx="10"/>
          </p:nvPr>
        </p:nvSpPr>
        <p:spPr>
          <a:xfrm>
            <a:off x="4023093" y="8917423"/>
            <a:ext cx="3077739" cy="471054"/>
          </a:xfrm>
          <a:prstGeom prst="rect">
            <a:avLst/>
          </a:prstGeom>
        </p:spPr>
        <p:txBody>
          <a:bodyPr/>
          <a:lstStyle/>
          <a:p>
            <a:fld id="{26A4D25E-719D-4833-A3A2-9C9AFFA43CAE}" type="slidenum">
              <a:rPr lang="en-US" smtClean="0"/>
              <a:t>4</a:t>
            </a:fld>
            <a:endParaRPr lang="en-US" dirty="0"/>
          </a:p>
        </p:txBody>
      </p:sp>
    </p:spTree>
    <p:extLst>
      <p:ext uri="{BB962C8B-B14F-4D97-AF65-F5344CB8AC3E}">
        <p14:creationId xmlns:p14="http://schemas.microsoft.com/office/powerpoint/2010/main" val="268198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endParaRPr lang="en-US" dirty="0"/>
          </a:p>
        </p:txBody>
      </p:sp>
      <p:sp>
        <p:nvSpPr>
          <p:cNvPr id="4" name="Slide Number Placeholder 3"/>
          <p:cNvSpPr>
            <a:spLocks noGrp="1"/>
          </p:cNvSpPr>
          <p:nvPr>
            <p:ph type="sldNum" sz="quarter" idx="5"/>
          </p:nvPr>
        </p:nvSpPr>
        <p:spPr>
          <a:xfrm>
            <a:off x="4023093" y="8917423"/>
            <a:ext cx="3077739" cy="471054"/>
          </a:xfrm>
          <a:prstGeom prst="rect">
            <a:avLst/>
          </a:prstGeom>
        </p:spPr>
        <p:txBody>
          <a:bodyPr/>
          <a:lstStyle/>
          <a:p>
            <a:fld id="{27CE00D6-C1EA-4834-99CF-6E17D4D35791}" type="slidenum">
              <a:rPr lang="en-US" smtClean="0"/>
              <a:t>5</a:t>
            </a:fld>
            <a:endParaRPr lang="en-US" dirty="0"/>
          </a:p>
        </p:txBody>
      </p:sp>
    </p:spTree>
    <p:extLst>
      <p:ext uri="{BB962C8B-B14F-4D97-AF65-F5344CB8AC3E}">
        <p14:creationId xmlns:p14="http://schemas.microsoft.com/office/powerpoint/2010/main" val="15312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pPr rtl="0" fontAlgn="base"/>
            <a:endParaRPr lang="en-US" dirty="0"/>
          </a:p>
        </p:txBody>
      </p:sp>
      <p:sp>
        <p:nvSpPr>
          <p:cNvPr id="4" name="Slide Number Placeholder 3"/>
          <p:cNvSpPr>
            <a:spLocks noGrp="1"/>
          </p:cNvSpPr>
          <p:nvPr>
            <p:ph type="sldNum" sz="quarter" idx="10"/>
          </p:nvPr>
        </p:nvSpPr>
        <p:spPr>
          <a:xfrm>
            <a:off x="4023093" y="8917423"/>
            <a:ext cx="3077739" cy="471054"/>
          </a:xfrm>
          <a:prstGeom prst="rect">
            <a:avLst/>
          </a:prstGeom>
        </p:spPr>
        <p:txBody>
          <a:bodyPr/>
          <a:lstStyle/>
          <a:p>
            <a:fld id="{26A4D25E-719D-4833-A3A2-9C9AFFA43CAE}" type="slidenum">
              <a:rPr lang="en-US" smtClean="0"/>
              <a:t>6</a:t>
            </a:fld>
            <a:endParaRPr lang="en-US" dirty="0"/>
          </a:p>
        </p:txBody>
      </p:sp>
    </p:spTree>
    <p:extLst>
      <p:ext uri="{BB962C8B-B14F-4D97-AF65-F5344CB8AC3E}">
        <p14:creationId xmlns:p14="http://schemas.microsoft.com/office/powerpoint/2010/main" val="366503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endParaRPr lang="en-US" dirty="0"/>
          </a:p>
        </p:txBody>
      </p:sp>
      <p:sp>
        <p:nvSpPr>
          <p:cNvPr id="4" name="Slide Number Placeholder 3"/>
          <p:cNvSpPr>
            <a:spLocks noGrp="1"/>
          </p:cNvSpPr>
          <p:nvPr>
            <p:ph type="sldNum" sz="quarter" idx="5"/>
          </p:nvPr>
        </p:nvSpPr>
        <p:spPr>
          <a:xfrm>
            <a:off x="4023093" y="8917423"/>
            <a:ext cx="3077739" cy="471054"/>
          </a:xfrm>
          <a:prstGeom prst="rect">
            <a:avLst/>
          </a:prstGeom>
        </p:spPr>
        <p:txBody>
          <a:bodyPr/>
          <a:lstStyle/>
          <a:p>
            <a:fld id="{27CE00D6-C1EA-4834-99CF-6E17D4D35791}" type="slidenum">
              <a:rPr lang="en-US" smtClean="0"/>
              <a:t>11</a:t>
            </a:fld>
            <a:endParaRPr lang="en-US" dirty="0"/>
          </a:p>
        </p:txBody>
      </p:sp>
    </p:spTree>
    <p:extLst>
      <p:ext uri="{BB962C8B-B14F-4D97-AF65-F5344CB8AC3E}">
        <p14:creationId xmlns:p14="http://schemas.microsoft.com/office/powerpoint/2010/main" val="187975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4023093" y="8917423"/>
            <a:ext cx="3077739" cy="471054"/>
          </a:xfrm>
          <a:prstGeom prst="rect">
            <a:avLst/>
          </a:prstGeom>
        </p:spPr>
        <p:txBody>
          <a:bodyPr/>
          <a:lstStyle/>
          <a:p>
            <a:fld id="{27CE00D6-C1EA-4834-99CF-6E17D4D35791}" type="slidenum">
              <a:rPr lang="en-US" smtClean="0"/>
              <a:t>12</a:t>
            </a:fld>
            <a:endParaRPr lang="en-US" dirty="0"/>
          </a:p>
        </p:txBody>
      </p:sp>
    </p:spTree>
    <p:extLst>
      <p:ext uri="{BB962C8B-B14F-4D97-AF65-F5344CB8AC3E}">
        <p14:creationId xmlns:p14="http://schemas.microsoft.com/office/powerpoint/2010/main" val="33128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p:spPr>
      </p:sp>
      <p:sp>
        <p:nvSpPr>
          <p:cNvPr id="3" name="Notes Placeholder 2"/>
          <p:cNvSpPr>
            <a:spLocks noGrp="1"/>
          </p:cNvSpPr>
          <p:nvPr>
            <p:ph type="body" idx="1"/>
          </p:nvPr>
        </p:nvSpPr>
        <p:spPr>
          <a:xfrm>
            <a:off x="710248" y="4518203"/>
            <a:ext cx="5681980" cy="3696712"/>
          </a:xfrm>
          <a:prstGeom prst="rect">
            <a:avLst/>
          </a:prstGeom>
        </p:spPr>
        <p:txBody>
          <a:bodyPr/>
          <a:lstStyle/>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a:xfrm>
            <a:off x="4023093" y="8917423"/>
            <a:ext cx="3077739" cy="471054"/>
          </a:xfrm>
          <a:prstGeom prst="rect">
            <a:avLst/>
          </a:prstGeom>
        </p:spPr>
        <p:txBody>
          <a:bodyPr/>
          <a:lstStyle/>
          <a:p>
            <a:fld id="{26A4D25E-719D-4833-A3A2-9C9AFFA43CAE}" type="slidenum">
              <a:rPr lang="en-US" smtClean="0"/>
              <a:t>13</a:t>
            </a:fld>
            <a:endParaRPr lang="en-US"/>
          </a:p>
        </p:txBody>
      </p:sp>
    </p:spTree>
    <p:extLst>
      <p:ext uri="{BB962C8B-B14F-4D97-AF65-F5344CB8AC3E}">
        <p14:creationId xmlns:p14="http://schemas.microsoft.com/office/powerpoint/2010/main" val="231369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TC Franklin Gothic Std MedCd"/>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3FFEA7-9760-4068-9FAF-A83E83E8A579}" type="datetimeFigureOut">
              <a:rPr lang="en-US" smtClean="0"/>
              <a:t>3/25/2024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45B5C4B-91C9-4633-A592-EF2D563C5796}" type="slidenum">
              <a:rPr lang="en-US" smtClean="0"/>
              <a:t>‹#›</a:t>
            </a:fld>
            <a:endParaRPr lang="en-US" dirty="0"/>
          </a:p>
        </p:txBody>
      </p:sp>
    </p:spTree>
    <p:extLst>
      <p:ext uri="{BB962C8B-B14F-4D97-AF65-F5344CB8AC3E}">
        <p14:creationId xmlns:p14="http://schemas.microsoft.com/office/powerpoint/2010/main" val="165018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3FFEA7-9760-4068-9FAF-A83E83E8A579}" type="datetimeFigureOut">
              <a:rPr lang="en-US" smtClean="0"/>
              <a:t>3/25/2024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45B5C4B-91C9-4633-A592-EF2D563C5796}" type="slidenum">
              <a:rPr lang="en-US" smtClean="0"/>
              <a:t>‹#›</a:t>
            </a:fld>
            <a:endParaRPr lang="en-US" dirty="0"/>
          </a:p>
        </p:txBody>
      </p:sp>
    </p:spTree>
    <p:extLst>
      <p:ext uri="{BB962C8B-B14F-4D97-AF65-F5344CB8AC3E}">
        <p14:creationId xmlns:p14="http://schemas.microsoft.com/office/powerpoint/2010/main" val="308935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A3FFEA7-9760-4068-9FAF-A83E83E8A579}" type="datetimeFigureOut">
              <a:rPr lang="en-US" smtClean="0"/>
              <a:t>3/25/2024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5B5C4B-91C9-4633-A592-EF2D563C5796}" type="slidenum">
              <a:rPr lang="en-US" smtClean="0"/>
              <a:t>‹#›</a:t>
            </a:fld>
            <a:endParaRPr lang="en-US" dirty="0"/>
          </a:p>
        </p:txBody>
      </p:sp>
    </p:spTree>
    <p:extLst>
      <p:ext uri="{BB962C8B-B14F-4D97-AF65-F5344CB8AC3E}">
        <p14:creationId xmlns:p14="http://schemas.microsoft.com/office/powerpoint/2010/main" val="355159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bg1"/>
                </a:solidFill>
                <a:latin typeface="ITC Franklin Gothic Std MedCd"/>
              </a:defRPr>
            </a:lvl1pPr>
          </a:lstStyle>
          <a:p>
            <a:r>
              <a:rPr lang="en-US" dirty="0"/>
              <a:t>Click to edit Master title style</a:t>
            </a:r>
          </a:p>
        </p:txBody>
      </p:sp>
    </p:spTree>
    <p:extLst>
      <p:ext uri="{BB962C8B-B14F-4D97-AF65-F5344CB8AC3E}">
        <p14:creationId xmlns:p14="http://schemas.microsoft.com/office/powerpoint/2010/main" val="291128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4377BA-9A94-47DE-B838-5F3DC55FC1ED}"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E3A68-0D97-4C2A-8A47-BD3BA683A418}" type="slidenum">
              <a:rPr lang="en-US" smtClean="0"/>
              <a:t>‹#›</a:t>
            </a:fld>
            <a:endParaRPr lang="en-US"/>
          </a:p>
        </p:txBody>
      </p:sp>
    </p:spTree>
    <p:extLst>
      <p:ext uri="{BB962C8B-B14F-4D97-AF65-F5344CB8AC3E}">
        <p14:creationId xmlns:p14="http://schemas.microsoft.com/office/powerpoint/2010/main" val="304360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5E0A0-5375-1CF9-1BD8-2AEE72FEAAE6}"/>
              </a:ext>
            </a:extLst>
          </p:cNvPr>
          <p:cNvSpPr>
            <a:spLocks noGrp="1"/>
          </p:cNvSpPr>
          <p:nvPr>
            <p:ph type="dt" sz="half" idx="10"/>
          </p:nvPr>
        </p:nvSpPr>
        <p:spPr/>
        <p:txBody>
          <a:bodyPr/>
          <a:lstStyle/>
          <a:p>
            <a:fld id="{6F1C1A1B-786D-41C7-8D0C-857AC6C00713}" type="datetimeFigureOut">
              <a:rPr lang="en-CA" smtClean="0"/>
              <a:t>2024-03-25</a:t>
            </a:fld>
            <a:endParaRPr lang="en-CA"/>
          </a:p>
        </p:txBody>
      </p:sp>
      <p:sp>
        <p:nvSpPr>
          <p:cNvPr id="3" name="Footer Placeholder 2">
            <a:extLst>
              <a:ext uri="{FF2B5EF4-FFF2-40B4-BE49-F238E27FC236}">
                <a16:creationId xmlns:a16="http://schemas.microsoft.com/office/drawing/2014/main" id="{E765E1BD-C3AB-E90B-2D8E-A900C6F87DB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D963163-1046-FF5C-035E-1126F7E146A0}"/>
              </a:ext>
            </a:extLst>
          </p:cNvPr>
          <p:cNvSpPr>
            <a:spLocks noGrp="1"/>
          </p:cNvSpPr>
          <p:nvPr>
            <p:ph type="sldNum" sz="quarter" idx="12"/>
          </p:nvPr>
        </p:nvSpPr>
        <p:spPr/>
        <p:txBody>
          <a:bodyPr/>
          <a:lstStyle/>
          <a:p>
            <a:fld id="{AA4A7DD9-2E04-48F8-AD3C-2F01DD6D865E}" type="slidenum">
              <a:rPr lang="en-CA" smtClean="0"/>
              <a:t>‹#›</a:t>
            </a:fld>
            <a:endParaRPr lang="en-CA"/>
          </a:p>
        </p:txBody>
      </p:sp>
    </p:spTree>
    <p:extLst>
      <p:ext uri="{BB962C8B-B14F-4D97-AF65-F5344CB8AC3E}">
        <p14:creationId xmlns:p14="http://schemas.microsoft.com/office/powerpoint/2010/main" val="353901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solidFill>
                  <a:schemeClr val="bg1"/>
                </a:solidFill>
                <a:latin typeface="ITC Franklin Gothic Std MedCd"/>
              </a:defRPr>
            </a:lvl1pPr>
          </a:lstStyle>
          <a:p>
            <a:r>
              <a:rPr lang="en-US" dirty="0"/>
              <a:t>Click to add Section Title </a:t>
            </a:r>
          </a:p>
        </p:txBody>
      </p:sp>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FD48A3AB-B8A8-42D1-AED9-141798437CC0}" type="slidenum">
              <a:rPr lang="en-US" smtClean="0"/>
              <a:t>‹#›</a:t>
            </a:fld>
            <a:endParaRPr lang="en-US" dirty="0"/>
          </a:p>
        </p:txBody>
      </p:sp>
    </p:spTree>
    <p:extLst>
      <p:ext uri="{BB962C8B-B14F-4D97-AF65-F5344CB8AC3E}">
        <p14:creationId xmlns:p14="http://schemas.microsoft.com/office/powerpoint/2010/main" val="187236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solidFill>
                  <a:schemeClr val="bg1"/>
                </a:solidFill>
                <a:latin typeface="ITC Franklin Gothic Std MedCd"/>
              </a:defRPr>
            </a:lvl1pPr>
          </a:lstStyle>
          <a:p>
            <a:r>
              <a:rPr lang="en-US" dirty="0"/>
              <a:t>Click to add Section Title </a:t>
            </a:r>
          </a:p>
        </p:txBody>
      </p:sp>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65884017-357D-4835-9CC5-5401FE751FF2}" type="slidenum">
              <a:rPr lang="en-US" smtClean="0"/>
              <a:t>‹#›</a:t>
            </a:fld>
            <a:endParaRPr lang="en-US" dirty="0"/>
          </a:p>
        </p:txBody>
      </p:sp>
      <p:sp>
        <p:nvSpPr>
          <p:cNvPr id="5" name="Text Placeholder 4"/>
          <p:cNvSpPr>
            <a:spLocks noGrp="1"/>
          </p:cNvSpPr>
          <p:nvPr>
            <p:ph type="body" sz="quarter" idx="11" hasCustomPrompt="1"/>
          </p:nvPr>
        </p:nvSpPr>
        <p:spPr>
          <a:xfrm>
            <a:off x="838200" y="1983346"/>
            <a:ext cx="8486775" cy="3888817"/>
          </a:xfrm>
          <a:prstGeom prst="rect">
            <a:avLst/>
          </a:prstGeom>
        </p:spPr>
        <p:txBody>
          <a:bodyPr/>
          <a:lstStyle>
            <a:lvl1pPr>
              <a:defRPr>
                <a:solidFill>
                  <a:schemeClr val="bg1"/>
                </a:solidFill>
                <a:latin typeface="ITC Franklin Gothic Std MedCd"/>
              </a:defRPr>
            </a:lvl1pPr>
            <a:lvl2pPr>
              <a:defRPr>
                <a:solidFill>
                  <a:schemeClr val="bg1"/>
                </a:solidFill>
                <a:latin typeface="ITC Franklin Gothic Std MedCd"/>
              </a:defRPr>
            </a:lvl2pPr>
            <a:lvl3pPr>
              <a:defRPr>
                <a:solidFill>
                  <a:schemeClr val="bg1"/>
                </a:solidFill>
                <a:latin typeface="ITC Franklin Gothic Std MedCd"/>
              </a:defRPr>
            </a:lvl3pPr>
            <a:lvl4pPr>
              <a:defRPr>
                <a:solidFill>
                  <a:schemeClr val="bg1"/>
                </a:solidFill>
                <a:latin typeface="ITC Franklin Gothic Std MedCd"/>
              </a:defRPr>
            </a:lvl4pPr>
            <a:lvl5pPr>
              <a:defRPr>
                <a:solidFill>
                  <a:schemeClr val="bg1"/>
                </a:solidFill>
                <a:latin typeface="ITC Franklin Gothic Std MedCd"/>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4043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8EC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a:blip r:embed="rId2"/>
          <a:stretch>
            <a:fillRect/>
          </a:stretch>
        </p:blipFill>
        <p:spPr>
          <a:xfrm>
            <a:off x="9753600" y="2984500"/>
            <a:ext cx="2438400" cy="3873500"/>
          </a:xfrm>
          <a:prstGeom prst="rect">
            <a:avLst/>
          </a:prstGeom>
        </p:spPr>
      </p:pic>
      <p:pic>
        <p:nvPicPr>
          <p:cNvPr id="3" name="Picture 2"/>
          <p:cNvPicPr>
            <a:picLocks noChangeAspect="1"/>
          </p:cNvPicPr>
          <p:nvPr/>
        </p:nvPicPr>
        <p:blipFill>
          <a:blip r:embed="rId3"/>
          <a:stretch>
            <a:fillRect/>
          </a:stretch>
        </p:blipFill>
        <p:spPr>
          <a:xfrm>
            <a:off x="733291" y="5875020"/>
            <a:ext cx="3169920" cy="594360"/>
          </a:xfrm>
          <a:prstGeom prst="rect">
            <a:avLst/>
          </a:prstGeom>
        </p:spPr>
      </p:pic>
    </p:spTree>
    <p:extLst>
      <p:ext uri="{BB962C8B-B14F-4D97-AF65-F5344CB8AC3E}">
        <p14:creationId xmlns:p14="http://schemas.microsoft.com/office/powerpoint/2010/main" val="161384946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8"/>
          <a:stretch>
            <a:fillRect/>
          </a:stretch>
        </p:blipFill>
        <p:spPr>
          <a:xfrm>
            <a:off x="11277600" y="5405438"/>
            <a:ext cx="914400" cy="1452563"/>
          </a:xfrm>
          <a:prstGeom prst="rect">
            <a:avLst/>
          </a:prstGeom>
        </p:spPr>
      </p:pic>
      <p:sp>
        <p:nvSpPr>
          <p:cNvPr id="2" name="TextBox 1"/>
          <p:cNvSpPr txBox="1"/>
          <p:nvPr/>
        </p:nvSpPr>
        <p:spPr>
          <a:xfrm>
            <a:off x="914400" y="6172200"/>
            <a:ext cx="2438400" cy="215444"/>
          </a:xfrm>
          <a:prstGeom prst="rect">
            <a:avLst/>
          </a:prstGeom>
          <a:noFill/>
        </p:spPr>
        <p:txBody>
          <a:bodyPr wrap="square" lIns="0" tIns="0" rIns="0" bIns="0" rtlCol="0">
            <a:spAutoFit/>
          </a:bodyPr>
          <a:lstStyle/>
          <a:p>
            <a:pPr algn="l"/>
            <a:fld id="{88C0C721-AEEC-4745-A24D-5BC52D0B46FB}" type="slidenum">
              <a:rPr lang="en-US" sz="1400" b="0" i="0" smtClean="0">
                <a:latin typeface="ITC Franklin Gothic Std MedCd"/>
                <a:cs typeface="ITC Franklin Gothic Std MedCd"/>
              </a:rPr>
              <a:pPr algn="l"/>
              <a:t>‹#›</a:t>
            </a:fld>
            <a:endParaRPr lang="en-US" sz="1400" b="0" i="0" dirty="0">
              <a:latin typeface="ITC Franklin Gothic Std MedCd"/>
              <a:cs typeface="ITC Franklin Gothic Std MedCd"/>
            </a:endParaRPr>
          </a:p>
        </p:txBody>
      </p:sp>
      <p:sp>
        <p:nvSpPr>
          <p:cNvPr id="3" name="Title Placeholder 2"/>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3546C-6C43-4A04-8AB6-814CDCA408E3}" type="slidenum">
              <a:rPr lang="en-US" smtClean="0"/>
              <a:t>‹#›</a:t>
            </a:fld>
            <a:endParaRPr lang="en-US" dirty="0"/>
          </a:p>
        </p:txBody>
      </p:sp>
    </p:spTree>
    <p:extLst>
      <p:ext uri="{BB962C8B-B14F-4D97-AF65-F5344CB8AC3E}">
        <p14:creationId xmlns:p14="http://schemas.microsoft.com/office/powerpoint/2010/main" val="1464885348"/>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700" r:id="rId3"/>
    <p:sldLayoutId id="2147483701" r:id="rId4"/>
    <p:sldLayoutId id="2147483702" r:id="rId5"/>
    <p:sldLayoutId id="2147483703" r:id="rId6"/>
  </p:sldLayoutIdLst>
  <p:hf hdr="0" dt="0"/>
  <p:txStyles>
    <p:titleStyle>
      <a:lvl1pPr algn="l" defTabSz="457200" rtl="0" eaLnBrk="1" latinLnBrk="0" hangingPunct="1">
        <a:spcBef>
          <a:spcPct val="0"/>
        </a:spcBef>
        <a:buNone/>
        <a:defRPr sz="4400" kern="1200">
          <a:solidFill>
            <a:schemeClr val="tx1"/>
          </a:solidFill>
          <a:latin typeface="ITC Franklin Gothic Std MedC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ITC Franklin Gothic Std MedCd"/>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TC Franklin Gothic Std MedCd"/>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TC Franklin Gothic Std MedC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TC Franklin Gothic Std MedC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TC Franklin Gothic Std MedC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
            <a:ext cx="12192000" cy="6858000"/>
          </a:xfrm>
          <a:prstGeom prst="rect">
            <a:avLst/>
          </a:prstGeom>
          <a:solidFill>
            <a:srgbClr val="008EC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p:nvPicPr>
        <p:blipFill>
          <a:blip r:embed="rId3"/>
          <a:stretch>
            <a:fillRect/>
          </a:stretch>
        </p:blipFill>
        <p:spPr>
          <a:xfrm>
            <a:off x="11277600" y="5405437"/>
            <a:ext cx="914400" cy="1452563"/>
          </a:xfrm>
          <a:prstGeom prst="rect">
            <a:avLst/>
          </a:prstGeom>
        </p:spPr>
      </p:pic>
      <p:sp>
        <p:nvSpPr>
          <p:cNvPr id="5" name="TextBox 4"/>
          <p:cNvSpPr txBox="1"/>
          <p:nvPr/>
        </p:nvSpPr>
        <p:spPr>
          <a:xfrm>
            <a:off x="914400" y="6172200"/>
            <a:ext cx="2438400" cy="215444"/>
          </a:xfrm>
          <a:prstGeom prst="rect">
            <a:avLst/>
          </a:prstGeom>
          <a:noFill/>
        </p:spPr>
        <p:txBody>
          <a:bodyPr wrap="square" lIns="0" tIns="0" rIns="0" bIns="0" rtlCol="0">
            <a:spAutoFit/>
          </a:bodyPr>
          <a:lstStyle/>
          <a:p>
            <a:pPr algn="l"/>
            <a:fld id="{88C0C721-AEEC-4745-A24D-5BC52D0B46FB}" type="slidenum">
              <a:rPr lang="en-US" sz="1400" b="0" i="0" smtClean="0">
                <a:solidFill>
                  <a:srgbClr val="FFFFFF"/>
                </a:solidFill>
                <a:latin typeface="ITC Franklin Gothic Std MedCd"/>
                <a:cs typeface="ITC Franklin Gothic Std MedCd"/>
              </a:rPr>
              <a:pPr algn="l"/>
              <a:t>‹#›</a:t>
            </a:fld>
            <a:endParaRPr lang="en-US" sz="1400" b="0" i="0" dirty="0">
              <a:solidFill>
                <a:srgbClr val="FFFFFF"/>
              </a:solidFill>
              <a:latin typeface="ITC Franklin Gothic Std MedCd"/>
              <a:cs typeface="ITC Franklin Gothic Std MedCd"/>
            </a:endParaRPr>
          </a:p>
        </p:txBody>
      </p:sp>
    </p:spTree>
    <p:extLst>
      <p:ext uri="{BB962C8B-B14F-4D97-AF65-F5344CB8AC3E}">
        <p14:creationId xmlns:p14="http://schemas.microsoft.com/office/powerpoint/2010/main" val="3815085413"/>
      </p:ext>
    </p:extLst>
  </p:cSld>
  <p:clrMap bg1="lt1" tx1="dk1" bg2="lt2" tx2="dk2" accent1="accent1" accent2="accent2" accent3="accent3" accent4="accent4" accent5="accent5" accent6="accent6" hlink="hlink" folHlink="folHlink"/>
  <p:sldLayoutIdLst>
    <p:sldLayoutId id="2147483692"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8EC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a:blip r:embed="rId3"/>
          <a:stretch>
            <a:fillRect/>
          </a:stretch>
        </p:blipFill>
        <p:spPr>
          <a:xfrm>
            <a:off x="9753600" y="2984500"/>
            <a:ext cx="2438400" cy="3873500"/>
          </a:xfrm>
          <a:prstGeom prst="rect">
            <a:avLst/>
          </a:prstGeom>
        </p:spPr>
      </p:pic>
      <p:pic>
        <p:nvPicPr>
          <p:cNvPr id="3" name="Picture 2"/>
          <p:cNvPicPr>
            <a:picLocks noChangeAspect="1"/>
          </p:cNvPicPr>
          <p:nvPr/>
        </p:nvPicPr>
        <p:blipFill>
          <a:blip r:embed="rId4"/>
          <a:stretch>
            <a:fillRect/>
          </a:stretch>
        </p:blipFill>
        <p:spPr>
          <a:xfrm>
            <a:off x="733291" y="5875020"/>
            <a:ext cx="3169920" cy="594360"/>
          </a:xfrm>
          <a:prstGeom prst="rect">
            <a:avLst/>
          </a:prstGeom>
        </p:spPr>
      </p:pic>
    </p:spTree>
    <p:extLst>
      <p:ext uri="{BB962C8B-B14F-4D97-AF65-F5344CB8AC3E}">
        <p14:creationId xmlns:p14="http://schemas.microsoft.com/office/powerpoint/2010/main" val="1193756960"/>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ctr"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mailto:Careers@Humber.ca"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mber.ca/student-life/ccr/"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mailto:CCR@humber.ca" TargetMode="External"/><Relationship Id="rId4" Type="http://schemas.openxmlformats.org/officeDocument/2006/relationships/hyperlink" Target="https://youtu.be/_08SM1Z5j6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careers.humber.ca/index.php" TargetMode="External"/><Relationship Id="rId2" Type="http://schemas.openxmlformats.org/officeDocument/2006/relationships/hyperlink" Target="https://careers.humber.ca/transition-to-work.php" TargetMode="External"/><Relationship Id="rId1" Type="http://schemas.openxmlformats.org/officeDocument/2006/relationships/slideLayout" Target="../slideLayouts/slideLayout1.xml"/><Relationship Id="rId6" Type="http://schemas.openxmlformats.org/officeDocument/2006/relationships/hyperlink" Target="https://sw.senecapolytechnic.ca/home.htm" TargetMode="External"/><Relationship Id="rId5" Type="http://schemas.openxmlformats.org/officeDocument/2006/relationships/hyperlink" Target="https://www.humber.ca/student-life/ccr/" TargetMode="External"/><Relationship Id="rId4" Type="http://schemas.openxmlformats.org/officeDocument/2006/relationships/hyperlink" Target="https://www.guelphhumber.ca/career/contac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areers.humber.ca/"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mailto:career@guelphhumber.ca" TargetMode="External"/><Relationship Id="rId4" Type="http://schemas.openxmlformats.org/officeDocument/2006/relationships/hyperlink" Target="https://www.guelphhumber.ca/career/contac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w.senecapolytechnic.ca/home.ht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BTwhoC92vY?feature=oembed"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video" Target="https://www.youtube.com/embed/c1Ndym-IsQg?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892098" y="2045530"/>
            <a:ext cx="10231704" cy="3996495"/>
          </a:xfrm>
          <a:prstGeom prst="rect">
            <a:avLst/>
          </a:prstGeom>
        </p:spPr>
        <p:txBody>
          <a:bodyPr>
            <a:normAutofit/>
          </a:bodyPr>
          <a:lstStyle/>
          <a:p>
            <a:pPr marL="0" indent="0" algn="ctr">
              <a:buNone/>
            </a:pPr>
            <a:endParaRPr lang="en-US" sz="2800" b="1" dirty="0"/>
          </a:p>
          <a:p>
            <a:pPr marL="0" indent="0">
              <a:buNone/>
            </a:pPr>
            <a:endParaRPr lang="en-US" dirty="0"/>
          </a:p>
        </p:txBody>
      </p:sp>
      <p:pic>
        <p:nvPicPr>
          <p:cNvPr id="3" name="Picture 2">
            <a:extLst>
              <a:ext uri="{FF2B5EF4-FFF2-40B4-BE49-F238E27FC236}">
                <a16:creationId xmlns:a16="http://schemas.microsoft.com/office/drawing/2014/main" id="{1E34AC21-F3D7-28F2-9938-0416DEF5F200}"/>
              </a:ext>
            </a:extLst>
          </p:cNvPr>
          <p:cNvPicPr>
            <a:picLocks noChangeAspect="1"/>
          </p:cNvPicPr>
          <p:nvPr/>
        </p:nvPicPr>
        <p:blipFill>
          <a:blip r:embed="rId3"/>
          <a:stretch>
            <a:fillRect/>
          </a:stretch>
        </p:blipFill>
        <p:spPr>
          <a:xfrm flipV="1">
            <a:off x="8388990" y="1289510"/>
            <a:ext cx="755273" cy="424841"/>
          </a:xfrm>
          <a:prstGeom prst="rect">
            <a:avLst/>
          </a:prstGeom>
        </p:spPr>
      </p:pic>
      <p:pic>
        <p:nvPicPr>
          <p:cNvPr id="4" name="Picture 3" descr="Logos for &#10;Transition to Work&#10;Humber College&#10;University of Guelph-Humber&#10;Seneca Polytechnic">
            <a:extLst>
              <a:ext uri="{FF2B5EF4-FFF2-40B4-BE49-F238E27FC236}">
                <a16:creationId xmlns:a16="http://schemas.microsoft.com/office/drawing/2014/main" id="{8FD71B88-A74B-ABA1-24A8-F772F763C0BE}"/>
              </a:ext>
            </a:extLst>
          </p:cNvPr>
          <p:cNvPicPr>
            <a:picLocks noChangeAspect="1"/>
          </p:cNvPicPr>
          <p:nvPr/>
        </p:nvPicPr>
        <p:blipFill>
          <a:blip r:embed="rId4"/>
          <a:stretch>
            <a:fillRect/>
          </a:stretch>
        </p:blipFill>
        <p:spPr>
          <a:xfrm>
            <a:off x="7654473" y="595371"/>
            <a:ext cx="3127826" cy="1070832"/>
          </a:xfrm>
          <a:prstGeom prst="rect">
            <a:avLst/>
          </a:prstGeom>
        </p:spPr>
      </p:pic>
      <p:sp>
        <p:nvSpPr>
          <p:cNvPr id="5" name="Title 1">
            <a:extLst>
              <a:ext uri="{FF2B5EF4-FFF2-40B4-BE49-F238E27FC236}">
                <a16:creationId xmlns:a16="http://schemas.microsoft.com/office/drawing/2014/main" id="{8AA94F37-042E-329F-613B-1E71DF0BD455}"/>
              </a:ext>
            </a:extLst>
          </p:cNvPr>
          <p:cNvSpPr txBox="1">
            <a:spLocks/>
          </p:cNvSpPr>
          <p:nvPr/>
        </p:nvSpPr>
        <p:spPr>
          <a:xfrm>
            <a:off x="1323974" y="2045530"/>
            <a:ext cx="9458325" cy="2685292"/>
          </a:xfrm>
          <a:prstGeom prst="rect">
            <a:avLst/>
          </a:prstGeom>
          <a:ln w="25400" cmpd="thinThick">
            <a:solidFill>
              <a:srgbClr val="00B050"/>
            </a:solidFill>
            <a:bevel/>
          </a:ln>
        </p:spPr>
        <p:txBody>
          <a:bodyPr vert="horz" lIns="91440" tIns="45720" rIns="91440" bIns="45720" rtlCol="0" anchor="ctr">
            <a:normAutofit fontScale="97500"/>
          </a:bodyPr>
          <a:lstStyle>
            <a:lvl1pPr algn="l" defTabSz="457200" rtl="0" eaLnBrk="1" latinLnBrk="0" hangingPunct="1">
              <a:spcBef>
                <a:spcPct val="0"/>
              </a:spcBef>
              <a:buNone/>
              <a:defRPr sz="4400" kern="1200">
                <a:solidFill>
                  <a:schemeClr val="tx1"/>
                </a:solidFill>
                <a:latin typeface="ITC Franklin Gothic Std MedCd"/>
                <a:ea typeface="+mj-ea"/>
                <a:cs typeface="+mj-cs"/>
              </a:defRPr>
            </a:lvl1pPr>
          </a:lstStyle>
          <a:p>
            <a:pPr algn="ctr"/>
            <a:r>
              <a:rPr lang="en-US" sz="4100" b="1" dirty="0">
                <a:solidFill>
                  <a:srgbClr val="00B050"/>
                </a:solidFill>
              </a:rPr>
              <a:t>CAREER PREPARATION SYMPOSIUM</a:t>
            </a:r>
            <a:br>
              <a:rPr lang="en-US" sz="5400" b="1" dirty="0">
                <a:solidFill>
                  <a:srgbClr val="00B050"/>
                </a:solidFill>
              </a:rPr>
            </a:br>
            <a:r>
              <a:rPr lang="en-US" sz="3700" i="1" dirty="0"/>
              <a:t>PREPARING TO TRAILBLAZE: </a:t>
            </a:r>
            <a:br>
              <a:rPr lang="en-US" sz="3700" i="1" dirty="0"/>
            </a:br>
            <a:r>
              <a:rPr lang="en-US" sz="3700" i="1" dirty="0"/>
              <a:t>A DISABILITY POSITIVE CAREER JOURNEY</a:t>
            </a:r>
            <a:br>
              <a:rPr lang="en-US" sz="3700" b="1" dirty="0">
                <a:solidFill>
                  <a:srgbClr val="00B050"/>
                </a:solidFill>
              </a:rPr>
            </a:br>
            <a:br>
              <a:rPr lang="en-US" sz="2400" dirty="0"/>
            </a:br>
            <a:r>
              <a:rPr lang="en-US" sz="2400" dirty="0"/>
              <a:t>March 12, 2024</a:t>
            </a:r>
          </a:p>
        </p:txBody>
      </p:sp>
      <p:pic>
        <p:nvPicPr>
          <p:cNvPr id="6" name="Picture 5">
            <a:extLst>
              <a:ext uri="{FF2B5EF4-FFF2-40B4-BE49-F238E27FC236}">
                <a16:creationId xmlns:a16="http://schemas.microsoft.com/office/drawing/2014/main" id="{286DED0A-E893-08DB-56B9-ECD15EADED3A}"/>
              </a:ext>
            </a:extLst>
          </p:cNvPr>
          <p:cNvPicPr>
            <a:picLocks noChangeAspect="1"/>
          </p:cNvPicPr>
          <p:nvPr/>
        </p:nvPicPr>
        <p:blipFill>
          <a:blip r:embed="rId5"/>
          <a:stretch>
            <a:fillRect/>
          </a:stretch>
        </p:blipFill>
        <p:spPr>
          <a:xfrm>
            <a:off x="3346950" y="5062001"/>
            <a:ext cx="1261213" cy="772680"/>
          </a:xfrm>
          <a:prstGeom prst="rect">
            <a:avLst/>
          </a:prstGeom>
        </p:spPr>
      </p:pic>
      <p:pic>
        <p:nvPicPr>
          <p:cNvPr id="7" name="Picture 6">
            <a:extLst>
              <a:ext uri="{FF2B5EF4-FFF2-40B4-BE49-F238E27FC236}">
                <a16:creationId xmlns:a16="http://schemas.microsoft.com/office/drawing/2014/main" id="{2464C2EB-8F14-C43E-82C6-3908F59CB1A2}"/>
              </a:ext>
            </a:extLst>
          </p:cNvPr>
          <p:cNvPicPr>
            <a:picLocks noChangeAspect="1"/>
          </p:cNvPicPr>
          <p:nvPr/>
        </p:nvPicPr>
        <p:blipFill>
          <a:blip r:embed="rId6"/>
          <a:stretch>
            <a:fillRect/>
          </a:stretch>
        </p:blipFill>
        <p:spPr>
          <a:xfrm>
            <a:off x="7040156" y="4953494"/>
            <a:ext cx="1431023" cy="1075359"/>
          </a:xfrm>
          <a:prstGeom prst="rect">
            <a:avLst/>
          </a:prstGeom>
        </p:spPr>
      </p:pic>
      <p:pic>
        <p:nvPicPr>
          <p:cNvPr id="8" name="Picture 7">
            <a:extLst>
              <a:ext uri="{FF2B5EF4-FFF2-40B4-BE49-F238E27FC236}">
                <a16:creationId xmlns:a16="http://schemas.microsoft.com/office/drawing/2014/main" id="{62D0A0A8-4D6C-22AB-CCDF-D53750E95E45}"/>
              </a:ext>
            </a:extLst>
          </p:cNvPr>
          <p:cNvPicPr>
            <a:picLocks noChangeAspect="1"/>
          </p:cNvPicPr>
          <p:nvPr/>
        </p:nvPicPr>
        <p:blipFill>
          <a:blip r:embed="rId7"/>
          <a:stretch>
            <a:fillRect/>
          </a:stretch>
        </p:blipFill>
        <p:spPr>
          <a:xfrm>
            <a:off x="4608163" y="4810740"/>
            <a:ext cx="2499577" cy="1390008"/>
          </a:xfrm>
          <a:prstGeom prst="rect">
            <a:avLst/>
          </a:prstGeom>
        </p:spPr>
      </p:pic>
    </p:spTree>
    <p:extLst>
      <p:ext uri="{BB962C8B-B14F-4D97-AF65-F5344CB8AC3E}">
        <p14:creationId xmlns:p14="http://schemas.microsoft.com/office/powerpoint/2010/main" val="239597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D4AE-9077-E174-220E-C0149EB05F8E}"/>
              </a:ext>
            </a:extLst>
          </p:cNvPr>
          <p:cNvSpPr>
            <a:spLocks noGrp="1"/>
          </p:cNvSpPr>
          <p:nvPr>
            <p:ph type="title"/>
          </p:nvPr>
        </p:nvSpPr>
        <p:spPr/>
        <p:txBody>
          <a:bodyPr/>
          <a:lstStyle/>
          <a:p>
            <a:r>
              <a:rPr lang="en-US" sz="5400" b="1" dirty="0">
                <a:solidFill>
                  <a:srgbClr val="00B050"/>
                </a:solidFill>
              </a:rPr>
              <a:t>BREAK</a:t>
            </a:r>
          </a:p>
        </p:txBody>
      </p:sp>
      <p:sp>
        <p:nvSpPr>
          <p:cNvPr id="4" name="Slide Number Placeholder 3">
            <a:extLst>
              <a:ext uri="{FF2B5EF4-FFF2-40B4-BE49-F238E27FC236}">
                <a16:creationId xmlns:a16="http://schemas.microsoft.com/office/drawing/2014/main" id="{8AE849C1-0B79-4CFB-03B4-A487D73BDCB6}"/>
              </a:ext>
            </a:extLst>
          </p:cNvPr>
          <p:cNvSpPr>
            <a:spLocks noGrp="1"/>
          </p:cNvSpPr>
          <p:nvPr>
            <p:ph type="sldNum" sz="quarter" idx="12"/>
          </p:nvPr>
        </p:nvSpPr>
        <p:spPr/>
        <p:txBody>
          <a:bodyPr/>
          <a:lstStyle/>
          <a:p>
            <a:fld id="{345B5C4B-91C9-4633-A592-EF2D563C5796}" type="slidenum">
              <a:rPr lang="en-US" smtClean="0"/>
              <a:t>10</a:t>
            </a:fld>
            <a:endParaRPr lang="en-US" dirty="0"/>
          </a:p>
        </p:txBody>
      </p:sp>
      <p:sp>
        <p:nvSpPr>
          <p:cNvPr id="7" name="Content Placeholder 2">
            <a:extLst>
              <a:ext uri="{FF2B5EF4-FFF2-40B4-BE49-F238E27FC236}">
                <a16:creationId xmlns:a16="http://schemas.microsoft.com/office/drawing/2014/main" id="{1C42A419-184F-B78C-D974-62AB3C42984C}"/>
              </a:ext>
            </a:extLst>
          </p:cNvPr>
          <p:cNvSpPr txBox="1">
            <a:spLocks/>
          </p:cNvSpPr>
          <p:nvPr/>
        </p:nvSpPr>
        <p:spPr>
          <a:xfrm>
            <a:off x="838200" y="2072080"/>
            <a:ext cx="10515600" cy="41300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ITC Franklin Gothic Std MedCd"/>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TC Franklin Gothic Std MedCd"/>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TC Franklin Gothic Std MedC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TC Franklin Gothic Std MedC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TC Franklin Gothic Std MedC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Coming up after the break—</a:t>
            </a:r>
          </a:p>
          <a:p>
            <a:pPr lvl="1">
              <a:lnSpc>
                <a:spcPct val="150000"/>
              </a:lnSpc>
              <a:buFont typeface="Wingdings" panose="05000000000000000000" pitchFamily="2" charset="2"/>
              <a:buChar char="Ø"/>
            </a:pPr>
            <a:r>
              <a:rPr lang="en-US" dirty="0"/>
              <a:t>Prize draw winner!</a:t>
            </a:r>
          </a:p>
          <a:p>
            <a:pPr lvl="1">
              <a:lnSpc>
                <a:spcPct val="150000"/>
              </a:lnSpc>
              <a:buFont typeface="Wingdings" panose="05000000000000000000" pitchFamily="2" charset="2"/>
              <a:buChar char="Ø"/>
            </a:pPr>
            <a:r>
              <a:rPr lang="en-US" dirty="0"/>
              <a:t>Questions and Answers with Tim Rose. (Post your questions in the Q&amp;A option in Teams)</a:t>
            </a:r>
          </a:p>
          <a:p>
            <a:pPr lvl="1">
              <a:lnSpc>
                <a:spcPct val="150000"/>
              </a:lnSpc>
              <a:buFont typeface="Wingdings" panose="05000000000000000000" pitchFamily="2" charset="2"/>
              <a:buChar char="Ø"/>
            </a:pPr>
            <a:r>
              <a:rPr lang="en-US" dirty="0"/>
              <a:t>Wrap up at 10:30 am</a:t>
            </a:r>
          </a:p>
        </p:txBody>
      </p:sp>
    </p:spTree>
    <p:extLst>
      <p:ext uri="{BB962C8B-B14F-4D97-AF65-F5344CB8AC3E}">
        <p14:creationId xmlns:p14="http://schemas.microsoft.com/office/powerpoint/2010/main" val="323357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8F5E1A-B085-4C7F-DDED-D14ED3F0D590}"/>
              </a:ext>
            </a:extLst>
          </p:cNvPr>
          <p:cNvSpPr>
            <a:spLocks noGrp="1"/>
          </p:cNvSpPr>
          <p:nvPr>
            <p:ph type="title"/>
          </p:nvPr>
        </p:nvSpPr>
        <p:spPr/>
        <p:txBody>
          <a:bodyPr>
            <a:normAutofit/>
          </a:bodyPr>
          <a:lstStyle/>
          <a:p>
            <a:r>
              <a:rPr lang="en-US" sz="5400" b="1" dirty="0">
                <a:solidFill>
                  <a:srgbClr val="00B050"/>
                </a:solidFill>
              </a:rPr>
              <a:t>PRIZE DRAW!</a:t>
            </a:r>
          </a:p>
        </p:txBody>
      </p:sp>
      <p:pic>
        <p:nvPicPr>
          <p:cNvPr id="10" name="Picture 9">
            <a:extLst>
              <a:ext uri="{FF2B5EF4-FFF2-40B4-BE49-F238E27FC236}">
                <a16:creationId xmlns:a16="http://schemas.microsoft.com/office/drawing/2014/main" id="{CED9C52A-6F6F-6189-1137-0B2D517995E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08" y="520688"/>
            <a:ext cx="2571327" cy="880274"/>
          </a:xfrm>
          <a:prstGeom prst="rect">
            <a:avLst/>
          </a:prstGeom>
          <a:solidFill>
            <a:schemeClr val="bg1"/>
          </a:solidFill>
          <a:ln>
            <a:noFill/>
          </a:ln>
        </p:spPr>
      </p:pic>
      <p:pic>
        <p:nvPicPr>
          <p:cNvPr id="2" name="Picture 1" descr="A close up photo of hand holding a small gift box with a red ribbon&#10;">
            <a:extLst>
              <a:ext uri="{FF2B5EF4-FFF2-40B4-BE49-F238E27FC236}">
                <a16:creationId xmlns:a16="http://schemas.microsoft.com/office/drawing/2014/main" id="{E4587CB8-9516-8301-4720-596C75C628B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993159" y="1820411"/>
            <a:ext cx="3432397" cy="3432397"/>
          </a:xfrm>
          <a:prstGeom prst="rect">
            <a:avLst/>
          </a:prstGeom>
        </p:spPr>
      </p:pic>
      <p:sp>
        <p:nvSpPr>
          <p:cNvPr id="3" name="TextBox 2">
            <a:extLst>
              <a:ext uri="{FF2B5EF4-FFF2-40B4-BE49-F238E27FC236}">
                <a16:creationId xmlns:a16="http://schemas.microsoft.com/office/drawing/2014/main" id="{4FD8F605-33AD-A364-A297-5A92B8535A1D}"/>
              </a:ext>
            </a:extLst>
          </p:cNvPr>
          <p:cNvSpPr txBox="1"/>
          <p:nvPr/>
        </p:nvSpPr>
        <p:spPr>
          <a:xfrm>
            <a:off x="1133912" y="5595457"/>
            <a:ext cx="9924176" cy="646331"/>
          </a:xfrm>
          <a:prstGeom prst="rect">
            <a:avLst/>
          </a:prstGeom>
          <a:noFill/>
        </p:spPr>
        <p:txBody>
          <a:bodyPr wrap="square" rtlCol="0">
            <a:spAutoFit/>
          </a:bodyPr>
          <a:lstStyle/>
          <a:p>
            <a:pPr algn="ctr"/>
            <a:r>
              <a:rPr lang="en-US" dirty="0"/>
              <a:t>The winner will receive their prize by email within one week. </a:t>
            </a:r>
          </a:p>
          <a:p>
            <a:pPr algn="ctr"/>
            <a:r>
              <a:rPr lang="en-US" dirty="0"/>
              <a:t>Questions? Contact </a:t>
            </a:r>
            <a:r>
              <a:rPr lang="en-US" dirty="0">
                <a:hlinkClick r:id="rId5"/>
              </a:rPr>
              <a:t>Careers@Humber.ca</a:t>
            </a:r>
            <a:endParaRPr lang="en-US" dirty="0"/>
          </a:p>
        </p:txBody>
      </p:sp>
    </p:spTree>
    <p:extLst>
      <p:ext uri="{BB962C8B-B14F-4D97-AF65-F5344CB8AC3E}">
        <p14:creationId xmlns:p14="http://schemas.microsoft.com/office/powerpoint/2010/main" val="27839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05B8-374F-9C93-737D-3FCA2CC0FE1E}"/>
              </a:ext>
            </a:extLst>
          </p:cNvPr>
          <p:cNvSpPr>
            <a:spLocks noGrp="1"/>
          </p:cNvSpPr>
          <p:nvPr>
            <p:ph type="title"/>
          </p:nvPr>
        </p:nvSpPr>
        <p:spPr>
          <a:xfrm>
            <a:off x="695597" y="378188"/>
            <a:ext cx="10800806" cy="1325563"/>
          </a:xfrm>
        </p:spPr>
        <p:txBody>
          <a:bodyPr>
            <a:noAutofit/>
          </a:bodyPr>
          <a:lstStyle/>
          <a:p>
            <a:r>
              <a:rPr lang="en-US" sz="5400" b="1" dirty="0">
                <a:solidFill>
                  <a:srgbClr val="00B050"/>
                </a:solidFill>
              </a:rPr>
              <a:t>QUESTIONS</a:t>
            </a:r>
          </a:p>
        </p:txBody>
      </p:sp>
      <p:pic>
        <p:nvPicPr>
          <p:cNvPr id="5122" name="Picture 2" descr="cartoon image of many hands being raised with question marks above">
            <a:extLst>
              <a:ext uri="{FF2B5EF4-FFF2-40B4-BE49-F238E27FC236}">
                <a16:creationId xmlns:a16="http://schemas.microsoft.com/office/drawing/2014/main" id="{ABA0E336-4703-BBD8-C21F-5E29C0AFE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765" y="2679543"/>
            <a:ext cx="5285064" cy="3108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EA1827-941C-FA0D-CE78-3B082CF5589C}"/>
              </a:ext>
            </a:extLst>
          </p:cNvPr>
          <p:cNvSpPr txBox="1"/>
          <p:nvPr/>
        </p:nvSpPr>
        <p:spPr>
          <a:xfrm>
            <a:off x="838899" y="1962991"/>
            <a:ext cx="7155809" cy="584775"/>
          </a:xfrm>
          <a:prstGeom prst="rect">
            <a:avLst/>
          </a:prstGeom>
          <a:noFill/>
        </p:spPr>
        <p:txBody>
          <a:bodyPr wrap="square" rtlCol="0">
            <a:spAutoFit/>
          </a:bodyPr>
          <a:lstStyle/>
          <a:p>
            <a:r>
              <a:rPr lang="en-US" sz="3200" dirty="0">
                <a:latin typeface="ITC Franklin Gothic Std MedCd"/>
              </a:rPr>
              <a:t>Use the Q&amp;A function to ask questions</a:t>
            </a:r>
          </a:p>
        </p:txBody>
      </p:sp>
    </p:spTree>
    <p:extLst>
      <p:ext uri="{BB962C8B-B14F-4D97-AF65-F5344CB8AC3E}">
        <p14:creationId xmlns:p14="http://schemas.microsoft.com/office/powerpoint/2010/main" val="292922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3304" y="142387"/>
            <a:ext cx="10515600" cy="1325563"/>
          </a:xfrm>
        </p:spPr>
        <p:txBody>
          <a:bodyPr>
            <a:normAutofit/>
          </a:bodyPr>
          <a:lstStyle/>
          <a:p>
            <a:r>
              <a:rPr lang="en-US" sz="5400" b="1" dirty="0">
                <a:solidFill>
                  <a:srgbClr val="00B050"/>
                </a:solidFill>
              </a:rPr>
              <a:t>C0-CURRICULAR RECORD</a:t>
            </a:r>
          </a:p>
        </p:txBody>
      </p:sp>
      <p:sp>
        <p:nvSpPr>
          <p:cNvPr id="8" name="Content Placeholder 7"/>
          <p:cNvSpPr>
            <a:spLocks noGrp="1"/>
          </p:cNvSpPr>
          <p:nvPr>
            <p:ph idx="1"/>
          </p:nvPr>
        </p:nvSpPr>
        <p:spPr>
          <a:xfrm>
            <a:off x="658761" y="1608626"/>
            <a:ext cx="8072284" cy="4667250"/>
          </a:xfrm>
        </p:spPr>
        <p:txBody>
          <a:bodyPr>
            <a:normAutofit fontScale="55000" lnSpcReduction="20000"/>
          </a:bodyPr>
          <a:lstStyle/>
          <a:p>
            <a:pPr marL="0" indent="0">
              <a:buNone/>
            </a:pPr>
            <a:r>
              <a:rPr lang="en-US" sz="3600" dirty="0"/>
              <a:t>Students from </a:t>
            </a:r>
            <a:r>
              <a:rPr lang="en-US" sz="3600" b="1" dirty="0"/>
              <a:t>Humber </a:t>
            </a:r>
            <a:r>
              <a:rPr lang="en-US" sz="3600" dirty="0"/>
              <a:t>or</a:t>
            </a:r>
            <a:r>
              <a:rPr lang="en-US" sz="3600" b="1" dirty="0"/>
              <a:t> Guelph Humber </a:t>
            </a:r>
            <a:r>
              <a:rPr lang="en-US" sz="3600" dirty="0"/>
              <a:t>attending the live symposium, to the end, can add to their Co-Curricular Record.</a:t>
            </a:r>
          </a:p>
          <a:p>
            <a:pPr marL="0" indent="0">
              <a:buNone/>
            </a:pPr>
            <a:endParaRPr lang="en-US" sz="3600" dirty="0"/>
          </a:p>
          <a:p>
            <a:pPr marL="0" indent="0">
              <a:buNone/>
            </a:pPr>
            <a:r>
              <a:rPr lang="en-US" sz="3600" dirty="0"/>
              <a:t>Once the event is over, log onto the CCR portal with your </a:t>
            </a:r>
            <a:r>
              <a:rPr lang="en-US" sz="3600" dirty="0" err="1"/>
              <a:t>MyHumber</a:t>
            </a:r>
            <a:r>
              <a:rPr lang="en-US" sz="3600" dirty="0"/>
              <a:t> credentials, search for today’s event, and add the experience to your record</a:t>
            </a:r>
          </a:p>
          <a:p>
            <a:pPr marL="0" lvl="0" indent="0">
              <a:buNone/>
            </a:pPr>
            <a:endParaRPr lang="en-US" sz="3600" dirty="0"/>
          </a:p>
          <a:p>
            <a:r>
              <a:rPr lang="pt-BR" sz="3600" dirty="0"/>
              <a:t>CCR Portal:  </a:t>
            </a:r>
            <a:r>
              <a:rPr lang="pt-BR" sz="3600" dirty="0">
                <a:hlinkClick r:id="rId3">
                  <a:extLst>
                    <a:ext uri="{A12FA001-AC4F-418D-AE19-62706E023703}">
                      <ahyp:hlinkClr xmlns:ahyp="http://schemas.microsoft.com/office/drawing/2018/hyperlinkcolor" val="tx"/>
                    </a:ext>
                  </a:extLst>
                </a:hlinkClick>
              </a:rPr>
              <a:t>https://www.humber.ca/student-life/ccr/</a:t>
            </a:r>
            <a:endParaRPr lang="pt-BR" sz="3600" dirty="0"/>
          </a:p>
          <a:p>
            <a:endParaRPr lang="pt-BR" sz="3600" dirty="0"/>
          </a:p>
          <a:p>
            <a:r>
              <a:rPr lang="en-US" sz="3600" dirty="0"/>
              <a:t>Event Name:</a:t>
            </a:r>
          </a:p>
          <a:p>
            <a:pPr marL="0" indent="0">
              <a:buNone/>
            </a:pPr>
            <a:r>
              <a:rPr lang="en-US" sz="3600" b="1" dirty="0"/>
              <a:t>      Transition to Work – Career Preparation Panel Discussion March 2024</a:t>
            </a:r>
          </a:p>
          <a:p>
            <a:pPr marL="0" indent="0">
              <a:buNone/>
            </a:pPr>
            <a:endParaRPr lang="en-US" sz="3600" dirty="0"/>
          </a:p>
          <a:p>
            <a:r>
              <a:rPr lang="en-US" sz="3600" dirty="0"/>
              <a:t>To learn more, check out this tutorial: </a:t>
            </a:r>
            <a:r>
              <a:rPr lang="en-US" sz="3600" dirty="0">
                <a:hlinkClick r:id="rId4">
                  <a:extLst>
                    <a:ext uri="{A12FA001-AC4F-418D-AE19-62706E023703}">
                      <ahyp:hlinkClr xmlns:ahyp="http://schemas.microsoft.com/office/drawing/2018/hyperlinkcolor" val="tx"/>
                    </a:ext>
                  </a:extLst>
                </a:hlinkClick>
              </a:rPr>
              <a:t>https://youtu.be/_08SM1Z5j6k</a:t>
            </a:r>
            <a:endParaRPr lang="en-US" sz="3600" dirty="0"/>
          </a:p>
          <a:p>
            <a:pPr marL="0" indent="0">
              <a:buNone/>
            </a:pPr>
            <a:endParaRPr lang="en-US" sz="3600" dirty="0"/>
          </a:p>
          <a:p>
            <a:r>
              <a:rPr lang="en-US" sz="3600" dirty="0"/>
              <a:t>Questions? Please email </a:t>
            </a:r>
            <a:r>
              <a:rPr lang="en-US" sz="3600" dirty="0">
                <a:hlinkClick r:id="rId5">
                  <a:extLst>
                    <a:ext uri="{A12FA001-AC4F-418D-AE19-62706E023703}">
                      <ahyp:hlinkClr xmlns:ahyp="http://schemas.microsoft.com/office/drawing/2018/hyperlinkcolor" val="tx"/>
                    </a:ext>
                  </a:extLst>
                </a:hlinkClick>
              </a:rPr>
              <a:t>CCR@humber.ca</a:t>
            </a:r>
            <a:endParaRPr lang="en-US" sz="3600" dirty="0"/>
          </a:p>
          <a:p>
            <a:pPr marL="0" indent="0">
              <a:buNone/>
            </a:pPr>
            <a:endParaRPr lang="en-US" dirty="0"/>
          </a:p>
          <a:p>
            <a:pPr marL="0" indent="0">
              <a:buNone/>
            </a:pPr>
            <a:endParaRPr lang="en-US" dirty="0"/>
          </a:p>
          <a:p>
            <a:pPr lvl="0"/>
            <a:endParaRPr lang="en-US" dirty="0"/>
          </a:p>
          <a:p>
            <a:pPr marL="0" lvl="0" indent="0">
              <a:buNone/>
            </a:pPr>
            <a:endParaRPr lang="en-US" dirty="0"/>
          </a:p>
          <a:p>
            <a:pPr marL="0" indent="0">
              <a:buNone/>
            </a:pPr>
            <a:endParaRPr lang="en-US" dirty="0"/>
          </a:p>
        </p:txBody>
      </p:sp>
      <p:pic>
        <p:nvPicPr>
          <p:cNvPr id="3" name="Picture 2" descr="CCR logo">
            <a:extLst>
              <a:ext uri="{FF2B5EF4-FFF2-40B4-BE49-F238E27FC236}">
                <a16:creationId xmlns:a16="http://schemas.microsoft.com/office/drawing/2014/main" id="{89B77D40-1555-4960-8007-F0D61A298E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3071" y="1363688"/>
            <a:ext cx="1827401" cy="1808450"/>
          </a:xfrm>
          <a:prstGeom prst="rect">
            <a:avLst/>
          </a:prstGeom>
        </p:spPr>
      </p:pic>
      <p:pic>
        <p:nvPicPr>
          <p:cNvPr id="4" name="Picture 3" descr="QR code for Co-Curricular Record portal">
            <a:extLst>
              <a:ext uri="{FF2B5EF4-FFF2-40B4-BE49-F238E27FC236}">
                <a16:creationId xmlns:a16="http://schemas.microsoft.com/office/drawing/2014/main" id="{C24ADDBA-1A08-FED6-726F-EBFD7A99FF30}"/>
              </a:ext>
            </a:extLst>
          </p:cNvPr>
          <p:cNvPicPr>
            <a:picLocks noChangeAspect="1"/>
          </p:cNvPicPr>
          <p:nvPr/>
        </p:nvPicPr>
        <p:blipFill>
          <a:blip r:embed="rId7"/>
          <a:stretch>
            <a:fillRect/>
          </a:stretch>
        </p:blipFill>
        <p:spPr>
          <a:xfrm>
            <a:off x="9121453" y="4144634"/>
            <a:ext cx="2050639" cy="2050639"/>
          </a:xfrm>
          <a:prstGeom prst="rect">
            <a:avLst/>
          </a:prstGeom>
        </p:spPr>
      </p:pic>
    </p:spTree>
    <p:extLst>
      <p:ext uri="{BB962C8B-B14F-4D97-AF65-F5344CB8AC3E}">
        <p14:creationId xmlns:p14="http://schemas.microsoft.com/office/powerpoint/2010/main" val="204398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3910"/>
            <a:ext cx="10515600" cy="1325563"/>
          </a:xfrm>
        </p:spPr>
        <p:txBody>
          <a:bodyPr>
            <a:normAutofit/>
          </a:bodyPr>
          <a:lstStyle/>
          <a:p>
            <a:r>
              <a:rPr lang="en-US" sz="5400" b="1" dirty="0">
                <a:solidFill>
                  <a:srgbClr val="00B050"/>
                </a:solidFill>
              </a:rPr>
              <a:t>FEEDBACK</a:t>
            </a:r>
          </a:p>
        </p:txBody>
      </p:sp>
      <p:sp>
        <p:nvSpPr>
          <p:cNvPr id="7" name="Content Placeholder 6"/>
          <p:cNvSpPr>
            <a:spLocks noGrp="1"/>
          </p:cNvSpPr>
          <p:nvPr>
            <p:ph idx="1"/>
          </p:nvPr>
        </p:nvSpPr>
        <p:spPr>
          <a:xfrm>
            <a:off x="609600" y="2122415"/>
            <a:ext cx="6982437" cy="4003749"/>
          </a:xfrm>
        </p:spPr>
        <p:txBody>
          <a:bodyPr>
            <a:normAutofit fontScale="92500" lnSpcReduction="20000"/>
          </a:bodyPr>
          <a:lstStyle/>
          <a:p>
            <a:pPr marL="0" indent="0">
              <a:buNone/>
            </a:pPr>
            <a:r>
              <a:rPr lang="en-US" sz="2600" dirty="0"/>
              <a:t>We want to hear your feedback and suggestions. The symposium survey will be open until March 26</a:t>
            </a:r>
            <a:r>
              <a:rPr lang="en-US" sz="2600" baseline="30000" dirty="0"/>
              <a:t>th</a:t>
            </a:r>
            <a:r>
              <a:rPr lang="en-US" sz="2600" dirty="0"/>
              <a:t>. </a:t>
            </a:r>
          </a:p>
          <a:p>
            <a:pPr marL="0" indent="0">
              <a:buNone/>
            </a:pPr>
            <a:endParaRPr lang="en-US" sz="2600" dirty="0"/>
          </a:p>
          <a:p>
            <a:pPr marL="0" indent="0">
              <a:buNone/>
            </a:pPr>
            <a:r>
              <a:rPr lang="en-US" sz="2600" dirty="0"/>
              <a:t>If you are attending the panel discussion, please wait until tomorrow to do the survey. </a:t>
            </a:r>
          </a:p>
          <a:p>
            <a:pPr marL="0" indent="0">
              <a:buNone/>
            </a:pPr>
            <a:endParaRPr lang="en-US" sz="2600" dirty="0"/>
          </a:p>
          <a:p>
            <a:pPr marL="0" indent="0">
              <a:buNone/>
            </a:pPr>
            <a:r>
              <a:rPr lang="en-US" sz="2600" dirty="0"/>
              <a:t>There are 3 ways to access the survey:</a:t>
            </a:r>
          </a:p>
          <a:p>
            <a:pPr marL="0" indent="0">
              <a:buNone/>
            </a:pPr>
            <a:endParaRPr lang="en-US" sz="2600" dirty="0"/>
          </a:p>
          <a:p>
            <a:pPr marL="971550" lvl="1" indent="-514350">
              <a:buFont typeface="+mj-lt"/>
              <a:buAutoNum type="arabicPeriod"/>
            </a:pPr>
            <a:r>
              <a:rPr lang="en-US" sz="2600" dirty="0">
                <a:cs typeface="ITC Franklin Gothic Std Bk Cd"/>
              </a:rPr>
              <a:t>Click the link in the </a:t>
            </a:r>
            <a:r>
              <a:rPr lang="en-US" sz="2600" b="1" dirty="0">
                <a:cs typeface="ITC Franklin Gothic Std Bk Cd"/>
              </a:rPr>
              <a:t>Teams chat</a:t>
            </a:r>
            <a:r>
              <a:rPr lang="en-US" sz="2600" dirty="0">
                <a:cs typeface="ITC Franklin Gothic Std Bk Cd"/>
              </a:rPr>
              <a:t>, OR</a:t>
            </a:r>
          </a:p>
          <a:p>
            <a:pPr marL="971550" lvl="1" indent="-514350">
              <a:buFont typeface="+mj-lt"/>
              <a:buAutoNum type="arabicPeriod"/>
            </a:pPr>
            <a:r>
              <a:rPr lang="en-US" sz="2600" dirty="0">
                <a:cs typeface="ITC Franklin Gothic Std Bk Cd"/>
              </a:rPr>
              <a:t>Check your </a:t>
            </a:r>
            <a:r>
              <a:rPr lang="en-US" sz="2600" b="1" dirty="0">
                <a:cs typeface="ITC Franklin Gothic Std Bk Cd"/>
              </a:rPr>
              <a:t>email</a:t>
            </a:r>
            <a:r>
              <a:rPr lang="en-US" sz="2600" dirty="0">
                <a:cs typeface="ITC Franklin Gothic Std Bk Cd"/>
              </a:rPr>
              <a:t> for the link, OR</a:t>
            </a:r>
          </a:p>
          <a:p>
            <a:pPr marL="971550" lvl="1" indent="-514350">
              <a:buFont typeface="+mj-lt"/>
              <a:buAutoNum type="arabicPeriod"/>
            </a:pPr>
            <a:r>
              <a:rPr lang="en-US" sz="2600" dirty="0"/>
              <a:t>Scan this </a:t>
            </a:r>
            <a:r>
              <a:rPr lang="en-US" sz="2600" b="1" dirty="0"/>
              <a:t>QR code</a:t>
            </a:r>
            <a:r>
              <a:rPr lang="en-US" sz="2600" dirty="0"/>
              <a:t> </a:t>
            </a:r>
          </a:p>
        </p:txBody>
      </p:sp>
      <p:pic>
        <p:nvPicPr>
          <p:cNvPr id="10" name="Picture 2" descr="cartoon hands holding signs with thumbs up and thumbs do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4004" y="1699473"/>
            <a:ext cx="2395102" cy="1411514"/>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descr="arrow pointing to QR code">
            <a:extLst>
              <a:ext uri="{FF2B5EF4-FFF2-40B4-BE49-F238E27FC236}">
                <a16:creationId xmlns:a16="http://schemas.microsoft.com/office/drawing/2014/main" id="{1E57534A-0A19-4BBF-86ED-9D03DAFBBEC3}"/>
              </a:ext>
            </a:extLst>
          </p:cNvPr>
          <p:cNvSpPr/>
          <p:nvPr/>
        </p:nvSpPr>
        <p:spPr>
          <a:xfrm>
            <a:off x="4185678" y="5689319"/>
            <a:ext cx="3054021" cy="294641"/>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50"/>
              </a:solidFill>
            </a:endParaRPr>
          </a:p>
        </p:txBody>
      </p:sp>
      <p:pic>
        <p:nvPicPr>
          <p:cNvPr id="4" name="Picture 3">
            <a:extLst>
              <a:ext uri="{FF2B5EF4-FFF2-40B4-BE49-F238E27FC236}">
                <a16:creationId xmlns:a16="http://schemas.microsoft.com/office/drawing/2014/main" id="{B917E924-11D9-27AB-EE20-D031860FA4C5}"/>
              </a:ext>
            </a:extLst>
          </p:cNvPr>
          <p:cNvPicPr>
            <a:picLocks noChangeAspect="1"/>
          </p:cNvPicPr>
          <p:nvPr/>
        </p:nvPicPr>
        <p:blipFill>
          <a:blip r:embed="rId4"/>
          <a:stretch>
            <a:fillRect/>
          </a:stretch>
        </p:blipFill>
        <p:spPr>
          <a:xfrm>
            <a:off x="8220511" y="4223873"/>
            <a:ext cx="1902291" cy="1902291"/>
          </a:xfrm>
          <a:prstGeom prst="rect">
            <a:avLst/>
          </a:prstGeom>
        </p:spPr>
      </p:pic>
    </p:spTree>
    <p:extLst>
      <p:ext uri="{BB962C8B-B14F-4D97-AF65-F5344CB8AC3E}">
        <p14:creationId xmlns:p14="http://schemas.microsoft.com/office/powerpoint/2010/main" val="397592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3EA39C-C23B-3FBD-7129-68954AD94419}"/>
              </a:ext>
            </a:extLst>
          </p:cNvPr>
          <p:cNvSpPr>
            <a:spLocks noGrp="1"/>
          </p:cNvSpPr>
          <p:nvPr>
            <p:ph type="ftr" sz="quarter" idx="11"/>
          </p:nvPr>
        </p:nvSpPr>
        <p:spPr/>
        <p:txBody>
          <a:bodyPr/>
          <a:lstStyle/>
          <a:p>
            <a:r>
              <a:rPr lang="en-CA" dirty="0"/>
              <a:t>   </a:t>
            </a:r>
          </a:p>
        </p:txBody>
      </p:sp>
      <p:sp>
        <p:nvSpPr>
          <p:cNvPr id="4" name="TextBox 3">
            <a:extLst>
              <a:ext uri="{FF2B5EF4-FFF2-40B4-BE49-F238E27FC236}">
                <a16:creationId xmlns:a16="http://schemas.microsoft.com/office/drawing/2014/main" id="{C8330E24-C72C-EC28-6D4C-9E6896C60BCC}"/>
              </a:ext>
            </a:extLst>
          </p:cNvPr>
          <p:cNvSpPr txBox="1"/>
          <p:nvPr/>
        </p:nvSpPr>
        <p:spPr>
          <a:xfrm>
            <a:off x="667266" y="523348"/>
            <a:ext cx="9699652" cy="923330"/>
          </a:xfrm>
          <a:prstGeom prst="rect">
            <a:avLst/>
          </a:prstGeom>
          <a:noFill/>
        </p:spPr>
        <p:txBody>
          <a:bodyPr wrap="square" rtlCol="0">
            <a:spAutoFit/>
          </a:bodyPr>
          <a:lstStyle/>
          <a:p>
            <a:r>
              <a:rPr lang="en-US" sz="5400" b="1" dirty="0">
                <a:solidFill>
                  <a:srgbClr val="00B050"/>
                </a:solidFill>
                <a:latin typeface="ITC Franklin Gothic Std MedCd"/>
                <a:ea typeface="+mj-ea"/>
                <a:cs typeface="+mj-cs"/>
              </a:rPr>
              <a:t>THANK YOU!</a:t>
            </a:r>
          </a:p>
        </p:txBody>
      </p:sp>
      <p:pic>
        <p:nvPicPr>
          <p:cNvPr id="5" name="Picture 6" descr="GIF of hands writing &quot;thank you&quot; on a piece of paper">
            <a:extLst>
              <a:ext uri="{FF2B5EF4-FFF2-40B4-BE49-F238E27FC236}">
                <a16:creationId xmlns:a16="http://schemas.microsoft.com/office/drawing/2014/main" id="{06B215AF-278F-644A-6297-D56AEF6A5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255" y="2004969"/>
            <a:ext cx="5361423" cy="4028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FF86F78-9BAA-30B4-BB98-DEB07E4E6A50}"/>
              </a:ext>
            </a:extLst>
          </p:cNvPr>
          <p:cNvPicPr>
            <a:picLocks noChangeAspect="1"/>
          </p:cNvPicPr>
          <p:nvPr/>
        </p:nvPicPr>
        <p:blipFill>
          <a:blip r:embed="rId3"/>
          <a:stretch>
            <a:fillRect/>
          </a:stretch>
        </p:blipFill>
        <p:spPr>
          <a:xfrm>
            <a:off x="8275742" y="702420"/>
            <a:ext cx="2706677" cy="923330"/>
          </a:xfrm>
          <a:prstGeom prst="rect">
            <a:avLst/>
          </a:prstGeom>
        </p:spPr>
      </p:pic>
    </p:spTree>
    <p:extLst>
      <p:ext uri="{BB962C8B-B14F-4D97-AF65-F5344CB8AC3E}">
        <p14:creationId xmlns:p14="http://schemas.microsoft.com/office/powerpoint/2010/main" val="16200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A21E-21BB-51EE-0EA0-AA8B968CC072}"/>
              </a:ext>
            </a:extLst>
          </p:cNvPr>
          <p:cNvSpPr>
            <a:spLocks noGrp="1"/>
          </p:cNvSpPr>
          <p:nvPr>
            <p:ph type="title"/>
          </p:nvPr>
        </p:nvSpPr>
        <p:spPr/>
        <p:txBody>
          <a:bodyPr/>
          <a:lstStyle/>
          <a:p>
            <a:r>
              <a:rPr lang="en-US" sz="5400" b="1" dirty="0">
                <a:solidFill>
                  <a:srgbClr val="00B050"/>
                </a:solidFill>
              </a:rPr>
              <a:t>RESOURCES</a:t>
            </a:r>
          </a:p>
        </p:txBody>
      </p:sp>
      <p:sp>
        <p:nvSpPr>
          <p:cNvPr id="5" name="Slide Number Placeholder 4">
            <a:extLst>
              <a:ext uri="{FF2B5EF4-FFF2-40B4-BE49-F238E27FC236}">
                <a16:creationId xmlns:a16="http://schemas.microsoft.com/office/drawing/2014/main" id="{CBD59A21-F258-7C9A-D625-1C5A06524304}"/>
              </a:ext>
            </a:extLst>
          </p:cNvPr>
          <p:cNvSpPr>
            <a:spLocks noGrp="1"/>
          </p:cNvSpPr>
          <p:nvPr>
            <p:ph type="sldNum" sz="quarter" idx="12"/>
          </p:nvPr>
        </p:nvSpPr>
        <p:spPr/>
        <p:txBody>
          <a:bodyPr/>
          <a:lstStyle/>
          <a:p>
            <a:fld id="{345B5C4B-91C9-4633-A592-EF2D563C5796}" type="slidenum">
              <a:rPr lang="en-US" smtClean="0"/>
              <a:t>16</a:t>
            </a:fld>
            <a:endParaRPr lang="en-US" dirty="0"/>
          </a:p>
        </p:txBody>
      </p:sp>
      <p:sp>
        <p:nvSpPr>
          <p:cNvPr id="6" name="Content Placeholder 5">
            <a:extLst>
              <a:ext uri="{FF2B5EF4-FFF2-40B4-BE49-F238E27FC236}">
                <a16:creationId xmlns:a16="http://schemas.microsoft.com/office/drawing/2014/main" id="{10B5D43A-4393-2EF2-EB38-BA8804986163}"/>
              </a:ext>
            </a:extLst>
          </p:cNvPr>
          <p:cNvSpPr txBox="1">
            <a:spLocks noGrp="1"/>
          </p:cNvSpPr>
          <p:nvPr>
            <p:ph idx="1"/>
          </p:nvPr>
        </p:nvSpPr>
        <p:spPr>
          <a:xfrm>
            <a:off x="963562" y="1808847"/>
            <a:ext cx="10390238" cy="4278094"/>
          </a:xfrm>
          <a:prstGeom prst="rect">
            <a:avLst/>
          </a:prstGeom>
          <a:noFill/>
        </p:spPr>
        <p:txBody>
          <a:bodyPr wrap="square">
            <a:spAutoFit/>
          </a:bodyPr>
          <a:lstStyle/>
          <a:p>
            <a:pPr marL="0" indent="0">
              <a:buNone/>
            </a:pPr>
            <a:r>
              <a:rPr lang="en-US" sz="1600" b="1" dirty="0"/>
              <a:t>Transition to Work</a:t>
            </a:r>
          </a:p>
          <a:p>
            <a:pPr marL="0" indent="0">
              <a:buNone/>
            </a:pPr>
            <a:r>
              <a:rPr lang="en-US" sz="1600" dirty="0">
                <a:hlinkClick r:id="rId2"/>
              </a:rPr>
              <a:t>https://careers.humber.ca/transition-to-work.php</a:t>
            </a:r>
            <a:endParaRPr lang="en-US" sz="1600" dirty="0"/>
          </a:p>
          <a:p>
            <a:pPr marL="0" indent="0">
              <a:buNone/>
            </a:pPr>
            <a:endParaRPr lang="en-US" sz="1600" b="1" dirty="0"/>
          </a:p>
          <a:p>
            <a:pPr marL="0" indent="0">
              <a:buNone/>
            </a:pPr>
            <a:r>
              <a:rPr lang="en-US" sz="1600" b="1" dirty="0"/>
              <a:t>Humber Career Services</a:t>
            </a:r>
          </a:p>
          <a:p>
            <a:pPr marL="0" indent="0">
              <a:buNone/>
            </a:pPr>
            <a:r>
              <a:rPr lang="en-US" sz="1600" dirty="0">
                <a:hlinkClick r:id="rId3"/>
              </a:rPr>
              <a:t>https://careers.humber.ca/index.php</a:t>
            </a:r>
            <a:endParaRPr lang="en-US" sz="1600" dirty="0"/>
          </a:p>
          <a:p>
            <a:pPr marL="0" indent="0">
              <a:buNone/>
            </a:pPr>
            <a:endParaRPr lang="en-US" sz="1600" dirty="0"/>
          </a:p>
          <a:p>
            <a:pPr marL="0" indent="0">
              <a:buNone/>
            </a:pPr>
            <a:r>
              <a:rPr lang="en-US" sz="1600" b="1" dirty="0"/>
              <a:t>Guelph-Humber Career Services</a:t>
            </a:r>
          </a:p>
          <a:p>
            <a:pPr marL="0" indent="0">
              <a:buNone/>
            </a:pPr>
            <a:r>
              <a:rPr lang="en-US" sz="1600" dirty="0">
                <a:hlinkClick r:id="rId4"/>
              </a:rPr>
              <a:t>https://www.guelphhumber.ca/career/contact</a:t>
            </a:r>
            <a:endParaRPr lang="en-US" sz="1600" dirty="0"/>
          </a:p>
          <a:p>
            <a:pPr marL="0" indent="0">
              <a:buNone/>
            </a:pPr>
            <a:endParaRPr lang="en-US" sz="1600" b="1" dirty="0"/>
          </a:p>
          <a:p>
            <a:pPr marL="0" indent="0">
              <a:buNone/>
            </a:pPr>
            <a:r>
              <a:rPr lang="en-US" sz="1600" b="1" dirty="0"/>
              <a:t>Co-Curricular Record (Humber &amp; Guelph-Humber)</a:t>
            </a:r>
          </a:p>
          <a:p>
            <a:pPr marL="0" indent="0">
              <a:buNone/>
            </a:pPr>
            <a:r>
              <a:rPr lang="en-US" sz="1600" dirty="0">
                <a:hlinkClick r:id="rId5"/>
              </a:rPr>
              <a:t>https://www.humber.ca/student-life/ccr/</a:t>
            </a:r>
            <a:r>
              <a:rPr lang="en-US" sz="1600" dirty="0"/>
              <a:t> </a:t>
            </a:r>
          </a:p>
          <a:p>
            <a:pPr marL="0" indent="0">
              <a:spcBef>
                <a:spcPts val="0"/>
              </a:spcBef>
              <a:buNone/>
              <a:defRPr/>
            </a:pPr>
            <a:endParaRPr kumimoji="0" lang="en-CA" sz="1600" b="0" i="0" u="none" strike="noStrike" kern="1200" cap="none" spc="0" normalizeH="0" baseline="0" noProof="0" dirty="0">
              <a:ln>
                <a:noFill/>
              </a:ln>
              <a:solidFill>
                <a:prstClr val="black"/>
              </a:solidFill>
              <a:effectLst/>
              <a:uLnTx/>
              <a:uFillTx/>
            </a:endParaRPr>
          </a:p>
          <a:p>
            <a:pPr marL="0" indent="0">
              <a:spcBef>
                <a:spcPts val="0"/>
              </a:spcBef>
              <a:buNone/>
              <a:defRPr/>
            </a:pPr>
            <a:r>
              <a:rPr lang="en-CA" sz="1600" b="1" dirty="0">
                <a:solidFill>
                  <a:prstClr val="black"/>
                </a:solidFill>
              </a:rPr>
              <a:t>Seneca Works</a:t>
            </a:r>
            <a:endParaRPr lang="en-US" sz="1600" b="1" dirty="0">
              <a:solidFill>
                <a:prstClr val="black"/>
              </a:solidFill>
              <a:latin typeface="ITC Franklin Gothic Std Bk Cd" panose="020B0506030503020204" pitchFamily="34" charset="0"/>
            </a:endParaRPr>
          </a:p>
          <a:p>
            <a:pPr marL="0" indent="0">
              <a:spcBef>
                <a:spcPts val="0"/>
              </a:spcBef>
              <a:buNone/>
              <a:defRPr/>
            </a:pPr>
            <a:r>
              <a:rPr lang="en-US" sz="1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https://sw.senecapolytechnic.ca/home.htm</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defRPr/>
            </a:pPr>
            <a:endParaRPr lang="en-CA" sz="1600" b="1" dirty="0">
              <a:solidFill>
                <a:prstClr val="black"/>
              </a:solidFill>
            </a:endParaRPr>
          </a:p>
        </p:txBody>
      </p:sp>
    </p:spTree>
    <p:extLst>
      <p:ext uri="{BB962C8B-B14F-4D97-AF65-F5344CB8AC3E}">
        <p14:creationId xmlns:p14="http://schemas.microsoft.com/office/powerpoint/2010/main" val="370741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655" y="222526"/>
            <a:ext cx="8798498" cy="850745"/>
          </a:xfrm>
        </p:spPr>
        <p:txBody>
          <a:bodyPr>
            <a:noAutofit/>
          </a:bodyPr>
          <a:lstStyle/>
          <a:p>
            <a:pPr algn="l"/>
            <a:r>
              <a:rPr lang="en-US" sz="4000" b="1" dirty="0">
                <a:solidFill>
                  <a:srgbClr val="00B050"/>
                </a:solidFill>
              </a:rPr>
              <a:t>Humber College</a:t>
            </a:r>
          </a:p>
        </p:txBody>
      </p:sp>
      <p:sp>
        <p:nvSpPr>
          <p:cNvPr id="3" name="Subtitle 2"/>
          <p:cNvSpPr>
            <a:spLocks noGrp="1"/>
          </p:cNvSpPr>
          <p:nvPr>
            <p:ph type="subTitle" idx="1"/>
          </p:nvPr>
        </p:nvSpPr>
        <p:spPr>
          <a:xfrm>
            <a:off x="490654" y="1073271"/>
            <a:ext cx="9655559" cy="5249470"/>
          </a:xfrm>
        </p:spPr>
        <p:txBody>
          <a:bodyPr vert="horz" lIns="91440" tIns="45720" rIns="91440" bIns="45720" rtlCol="0" anchor="t">
            <a:noAutofit/>
          </a:bodyPr>
          <a:lstStyle/>
          <a:p>
            <a:pPr algn="l">
              <a:spcBef>
                <a:spcPts val="0"/>
              </a:spcBef>
            </a:pPr>
            <a:r>
              <a:rPr lang="en-US" sz="1400" b="1" dirty="0">
                <a:effectLst/>
                <a:latin typeface="+mn-lt"/>
                <a:ea typeface="Calibri" panose="020F0502020204030204" pitchFamily="34" charset="0"/>
              </a:rPr>
              <a:t>Accessible Learning Services</a:t>
            </a:r>
            <a:r>
              <a:rPr lang="en-US" sz="1400" dirty="0">
                <a:effectLst/>
                <a:latin typeface="+mn-lt"/>
                <a:ea typeface="Calibri" panose="020F0502020204030204" pitchFamily="34" charset="0"/>
              </a:rPr>
              <a:t> – Supports for current students with disabilities including academic accommodations, assistive technology training and disability-related funding.</a:t>
            </a:r>
          </a:p>
          <a:p>
            <a:pPr algn="l">
              <a:spcBef>
                <a:spcPts val="0"/>
              </a:spcBef>
            </a:pPr>
            <a:endParaRPr lang="en-US" sz="1400" dirty="0">
              <a:effectLst/>
              <a:latin typeface="+mn-lt"/>
              <a:ea typeface="Calibri" panose="020F0502020204030204" pitchFamily="34" charset="0"/>
            </a:endParaRPr>
          </a:p>
          <a:p>
            <a:pPr algn="l">
              <a:spcBef>
                <a:spcPts val="0"/>
              </a:spcBef>
            </a:pPr>
            <a:r>
              <a:rPr lang="en-US" sz="1400" b="1" dirty="0">
                <a:latin typeface="+mn-lt"/>
                <a:cs typeface="Arial"/>
              </a:rPr>
              <a:t>Career &amp; Student Success Advisors </a:t>
            </a:r>
            <a:r>
              <a:rPr lang="en-US" sz="1400" dirty="0">
                <a:latin typeface="+mn-lt"/>
                <a:cs typeface="Arial"/>
              </a:rPr>
              <a:t>- Help to guide your academic and career journey and connect you to on-campus resources and support services.</a:t>
            </a:r>
          </a:p>
          <a:p>
            <a:pPr algn="l">
              <a:spcBef>
                <a:spcPts val="0"/>
              </a:spcBef>
            </a:pPr>
            <a:endParaRPr lang="en-US" sz="1400" dirty="0">
              <a:latin typeface="+mn-lt"/>
            </a:endParaRPr>
          </a:p>
          <a:p>
            <a:pPr algn="l">
              <a:spcBef>
                <a:spcPts val="0"/>
              </a:spcBef>
            </a:pPr>
            <a:r>
              <a:rPr lang="en-US" sz="1400" b="1" dirty="0">
                <a:latin typeface="+mn-lt"/>
                <a:cs typeface="Arial"/>
              </a:rPr>
              <a:t>Career Support Peers </a:t>
            </a:r>
            <a:r>
              <a:rPr lang="en-US" sz="1400" dirty="0">
                <a:latin typeface="+mn-lt"/>
                <a:cs typeface="Arial"/>
              </a:rPr>
              <a:t>- One on one appointments for current students for general career development support such as resume review, cover letter review, LinkedIn profile, and mock interviews.</a:t>
            </a:r>
          </a:p>
          <a:p>
            <a:pPr algn="l">
              <a:spcBef>
                <a:spcPts val="0"/>
              </a:spcBef>
            </a:pPr>
            <a:endParaRPr lang="en-US" sz="1400" dirty="0">
              <a:latin typeface="+mn-lt"/>
              <a:cs typeface="Arial"/>
            </a:endParaRPr>
          </a:p>
          <a:p>
            <a:pPr algn="l">
              <a:spcBef>
                <a:spcPts val="0"/>
              </a:spcBef>
            </a:pPr>
            <a:r>
              <a:rPr lang="en-US" sz="1400" b="1" dirty="0">
                <a:latin typeface="+mn-lt"/>
                <a:cs typeface="Arial"/>
              </a:rPr>
              <a:t>Career Connect </a:t>
            </a:r>
            <a:r>
              <a:rPr lang="en-US" sz="1400" dirty="0">
                <a:latin typeface="+mn-lt"/>
                <a:cs typeface="Arial"/>
              </a:rPr>
              <a:t>- Job portal for full-time, part-time, contract, summer, volunteer and on-campus positions for current Humber students and recent graduates.</a:t>
            </a:r>
          </a:p>
          <a:p>
            <a:pPr algn="l">
              <a:spcBef>
                <a:spcPts val="0"/>
              </a:spcBef>
            </a:pPr>
            <a:endParaRPr lang="en-US" sz="1400" dirty="0">
              <a:latin typeface="+mn-lt"/>
              <a:cs typeface="Arial"/>
            </a:endParaRPr>
          </a:p>
          <a:p>
            <a:pPr algn="l">
              <a:spcBef>
                <a:spcPts val="0"/>
              </a:spcBef>
            </a:pPr>
            <a:r>
              <a:rPr lang="en-US" sz="1400" b="1" dirty="0">
                <a:latin typeface="+mn-lt"/>
                <a:cs typeface="Arial"/>
              </a:rPr>
              <a:t>Devant </a:t>
            </a:r>
            <a:r>
              <a:rPr lang="en-US" sz="1400" dirty="0">
                <a:latin typeface="+mn-lt"/>
                <a:cs typeface="Arial"/>
              </a:rPr>
              <a:t>- Free online career development tool that allows students to do access live workshops and events, an AI interview tool, step-by-step resume building in various formats, cover letter editing and so on.</a:t>
            </a:r>
          </a:p>
          <a:p>
            <a:pPr algn="l">
              <a:spcBef>
                <a:spcPts val="0"/>
              </a:spcBef>
            </a:pPr>
            <a:endParaRPr lang="en-US" sz="1400" dirty="0">
              <a:latin typeface="+mn-lt"/>
              <a:cs typeface="Arial"/>
            </a:endParaRPr>
          </a:p>
          <a:p>
            <a:pPr algn="l">
              <a:spcBef>
                <a:spcPts val="0"/>
              </a:spcBef>
            </a:pPr>
            <a:r>
              <a:rPr lang="en-US" sz="1400" b="1" dirty="0">
                <a:latin typeface="+mn-lt"/>
                <a:cs typeface="Arial"/>
              </a:rPr>
              <a:t>Online and in person events and workshops </a:t>
            </a:r>
            <a:r>
              <a:rPr lang="en-US" sz="1400" dirty="0">
                <a:latin typeface="+mn-lt"/>
                <a:cs typeface="Arial"/>
              </a:rPr>
              <a:t>including Career Steps Workshops, Transition to Work, Career Month, Community Events and much more!</a:t>
            </a:r>
          </a:p>
          <a:p>
            <a:pPr algn="l">
              <a:spcBef>
                <a:spcPts val="0"/>
              </a:spcBef>
            </a:pPr>
            <a:endParaRPr lang="en-US" sz="1400" dirty="0">
              <a:latin typeface="+mn-lt"/>
              <a:cs typeface="Arial"/>
            </a:endParaRPr>
          </a:p>
          <a:p>
            <a:pPr algn="l">
              <a:spcBef>
                <a:spcPts val="0"/>
              </a:spcBef>
            </a:pPr>
            <a:r>
              <a:rPr lang="en-US" sz="1400" b="1" dirty="0">
                <a:latin typeface="+mn-lt"/>
                <a:cs typeface="Arial"/>
              </a:rPr>
              <a:t>Website resources </a:t>
            </a:r>
            <a:r>
              <a:rPr lang="en-US" sz="1400" dirty="0">
                <a:latin typeface="+mn-lt"/>
                <a:cs typeface="Arial"/>
              </a:rPr>
              <a:t>- Support for students with career development, student success, goal setting, job search and more!</a:t>
            </a:r>
          </a:p>
          <a:p>
            <a:pPr algn="l">
              <a:spcBef>
                <a:spcPts val="0"/>
              </a:spcBef>
            </a:pPr>
            <a:endParaRPr lang="en-US" sz="1400" dirty="0">
              <a:latin typeface="+mn-lt"/>
              <a:cs typeface="Arial"/>
            </a:endParaRPr>
          </a:p>
          <a:p>
            <a:pPr algn="l">
              <a:spcBef>
                <a:spcPts val="0"/>
              </a:spcBef>
            </a:pPr>
            <a:r>
              <a:rPr lang="en-US" sz="1400" b="1" dirty="0">
                <a:latin typeface="+mn-lt"/>
                <a:cs typeface="Arial"/>
              </a:rPr>
              <a:t>Career Advancement Services &amp; Humber Community Employment Services </a:t>
            </a:r>
            <a:r>
              <a:rPr lang="en-US" sz="1400" dirty="0">
                <a:latin typeface="+mn-lt"/>
                <a:cs typeface="Arial"/>
              </a:rPr>
              <a:t>provide support after graduation</a:t>
            </a:r>
          </a:p>
          <a:p>
            <a:pPr algn="l">
              <a:spcBef>
                <a:spcPts val="0"/>
              </a:spcBef>
            </a:pPr>
            <a:endParaRPr lang="en-US" sz="1400" dirty="0">
              <a:latin typeface="+mn-lt"/>
              <a:cs typeface="Arial"/>
            </a:endParaRPr>
          </a:p>
          <a:p>
            <a:pPr algn="l">
              <a:spcBef>
                <a:spcPts val="0"/>
              </a:spcBef>
            </a:pPr>
            <a:r>
              <a:rPr lang="en-US" b="1" dirty="0">
                <a:latin typeface="+mn-lt"/>
                <a:cs typeface="Arial"/>
              </a:rPr>
              <a:t>							</a:t>
            </a:r>
            <a:r>
              <a:rPr lang="en-US" b="1" dirty="0">
                <a:latin typeface="+mn-lt"/>
                <a:cs typeface="Arial"/>
                <a:hlinkClick r:id="rId3"/>
              </a:rPr>
              <a:t>https://careers.humber.ca</a:t>
            </a:r>
            <a:endParaRPr lang="en-US" b="1" dirty="0">
              <a:latin typeface="+mn-lt"/>
              <a:cs typeface="Arial"/>
            </a:endParaRPr>
          </a:p>
          <a:p>
            <a:pPr algn="l">
              <a:spcBef>
                <a:spcPts val="0"/>
              </a:spcBef>
            </a:pPr>
            <a:endParaRPr lang="en-US" b="1" dirty="0">
              <a:latin typeface="+mn-lt"/>
              <a:cs typeface="Arial"/>
            </a:endParaRPr>
          </a:p>
        </p:txBody>
      </p:sp>
      <p:pic>
        <p:nvPicPr>
          <p:cNvPr id="4" name="Picture 3" descr="QR code for Humber Career Services websi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6213" y="3613942"/>
            <a:ext cx="1783248" cy="1783248"/>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7183" y="2488911"/>
            <a:ext cx="1541308" cy="940089"/>
          </a:xfrm>
          <a:prstGeom prst="rect">
            <a:avLst/>
          </a:prstGeom>
        </p:spPr>
      </p:pic>
    </p:spTree>
    <p:extLst>
      <p:ext uri="{BB962C8B-B14F-4D97-AF65-F5344CB8AC3E}">
        <p14:creationId xmlns:p14="http://schemas.microsoft.com/office/powerpoint/2010/main" val="350994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iversity of Guelph-Humber | Toronto ON">
            <a:extLst>
              <a:ext uri="{FF2B5EF4-FFF2-40B4-BE49-F238E27FC236}">
                <a16:creationId xmlns:a16="http://schemas.microsoft.com/office/drawing/2014/main" id="{287210F8-F774-7254-BF2E-C542C2BB3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710" y="1679121"/>
            <a:ext cx="3798017" cy="2126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E48BE4-86F9-7FFA-29A6-7FBD2F0C08BA}"/>
              </a:ext>
            </a:extLst>
          </p:cNvPr>
          <p:cNvSpPr txBox="1"/>
          <p:nvPr/>
        </p:nvSpPr>
        <p:spPr>
          <a:xfrm>
            <a:off x="682432" y="1787749"/>
            <a:ext cx="9601199" cy="2215991"/>
          </a:xfrm>
          <a:prstGeom prst="rect">
            <a:avLst/>
          </a:prstGeom>
          <a:noFill/>
        </p:spPr>
        <p:txBody>
          <a:bodyPr wrap="square" rtlCol="0">
            <a:spAutoFit/>
          </a:bodyPr>
          <a:lstStyle/>
          <a:p>
            <a:r>
              <a:rPr lang="en-CA" sz="2000" dirty="0"/>
              <a:t>Access support as students and alumni:</a:t>
            </a:r>
          </a:p>
          <a:p>
            <a:pPr marL="285750" indent="-285750">
              <a:buFont typeface="Arial" panose="020B0604020202020204" pitchFamily="34" charset="0"/>
              <a:buChar char="•"/>
            </a:pPr>
            <a:r>
              <a:rPr lang="en-CA" sz="2000" dirty="0"/>
              <a:t>Career Planning and Job Search Strategies</a:t>
            </a:r>
          </a:p>
          <a:p>
            <a:pPr marL="285750" indent="-285750">
              <a:buFont typeface="Arial" panose="020B0604020202020204" pitchFamily="34" charset="0"/>
              <a:buChar char="•"/>
            </a:pPr>
            <a:r>
              <a:rPr lang="en-CA" sz="2000" dirty="0"/>
              <a:t>Resume and Cover Letter Critiques</a:t>
            </a:r>
          </a:p>
          <a:p>
            <a:pPr marL="285750" indent="-285750">
              <a:buFont typeface="Arial" panose="020B0604020202020204" pitchFamily="34" charset="0"/>
              <a:buChar char="•"/>
            </a:pPr>
            <a:r>
              <a:rPr lang="en-CA" sz="2000" dirty="0"/>
              <a:t>Interview Preparation and Practice</a:t>
            </a:r>
          </a:p>
          <a:p>
            <a:pPr marL="285750" indent="-285750">
              <a:buFont typeface="Arial" panose="020B0604020202020204" pitchFamily="34" charset="0"/>
              <a:buChar char="•"/>
            </a:pPr>
            <a:r>
              <a:rPr lang="en-CA" sz="2000" dirty="0"/>
              <a:t>Post-graduate Resources and Tips </a:t>
            </a:r>
          </a:p>
          <a:p>
            <a:pPr marL="285750" indent="-285750">
              <a:buFont typeface="Arial" panose="020B0604020202020204" pitchFamily="34" charset="0"/>
              <a:buChar char="•"/>
            </a:pPr>
            <a:r>
              <a:rPr lang="en-CA" sz="2000" dirty="0"/>
              <a:t>Networking Events and Workshops</a:t>
            </a:r>
          </a:p>
          <a:p>
            <a:pPr marL="285750" indent="-285750">
              <a:buFont typeface="Arial" panose="020B0604020202020204" pitchFamily="34" charset="0"/>
              <a:buChar char="•"/>
            </a:pPr>
            <a:endParaRPr lang="en-CA" dirty="0"/>
          </a:p>
        </p:txBody>
      </p:sp>
      <p:sp>
        <p:nvSpPr>
          <p:cNvPr id="3" name="TextBox 2">
            <a:extLst>
              <a:ext uri="{FF2B5EF4-FFF2-40B4-BE49-F238E27FC236}">
                <a16:creationId xmlns:a16="http://schemas.microsoft.com/office/drawing/2014/main" id="{F42C62E8-B3F1-574D-3F6B-5441BB616337}"/>
              </a:ext>
            </a:extLst>
          </p:cNvPr>
          <p:cNvSpPr txBox="1"/>
          <p:nvPr/>
        </p:nvSpPr>
        <p:spPr>
          <a:xfrm>
            <a:off x="505991" y="653099"/>
            <a:ext cx="10672403" cy="707886"/>
          </a:xfrm>
          <a:prstGeom prst="rect">
            <a:avLst/>
          </a:prstGeom>
          <a:noFill/>
        </p:spPr>
        <p:txBody>
          <a:bodyPr wrap="square" rtlCol="0">
            <a:spAutoFit/>
          </a:bodyPr>
          <a:lstStyle/>
          <a:p>
            <a:pPr>
              <a:spcBef>
                <a:spcPct val="0"/>
              </a:spcBef>
            </a:pPr>
            <a:r>
              <a:rPr lang="en-CA" sz="4000" b="1" dirty="0">
                <a:solidFill>
                  <a:srgbClr val="00B050"/>
                </a:solidFill>
                <a:latin typeface="ITC Franklin Gothic Std MedCd"/>
                <a:ea typeface="+mj-ea"/>
                <a:cs typeface="+mj-cs"/>
              </a:rPr>
              <a:t>University of Guelph-Humber</a:t>
            </a:r>
          </a:p>
        </p:txBody>
      </p:sp>
      <p:sp>
        <p:nvSpPr>
          <p:cNvPr id="4" name="TextBox 3">
            <a:extLst>
              <a:ext uri="{FF2B5EF4-FFF2-40B4-BE49-F238E27FC236}">
                <a16:creationId xmlns:a16="http://schemas.microsoft.com/office/drawing/2014/main" id="{77DB0D3D-614C-99DE-0514-94C200936804}"/>
              </a:ext>
            </a:extLst>
          </p:cNvPr>
          <p:cNvSpPr txBox="1"/>
          <p:nvPr/>
        </p:nvSpPr>
        <p:spPr>
          <a:xfrm>
            <a:off x="749544" y="4115435"/>
            <a:ext cx="7758836" cy="1508105"/>
          </a:xfrm>
          <a:prstGeom prst="rect">
            <a:avLst/>
          </a:prstGeom>
          <a:noFill/>
        </p:spPr>
        <p:txBody>
          <a:bodyPr wrap="square" rtlCol="0">
            <a:spAutoFit/>
          </a:bodyPr>
          <a:lstStyle/>
          <a:p>
            <a:r>
              <a:rPr lang="en-CA" sz="2400" dirty="0">
                <a:hlinkClick r:id="rId4"/>
              </a:rPr>
              <a:t>guelphhumber.ca/career/contact</a:t>
            </a:r>
            <a:endParaRPr lang="en-CA" sz="2400" dirty="0"/>
          </a:p>
          <a:p>
            <a:r>
              <a:rPr lang="en-CA" sz="2400" dirty="0">
                <a:hlinkClick r:id="rId5"/>
              </a:rPr>
              <a:t>career@guelphhumber.ca</a:t>
            </a:r>
            <a:endParaRPr lang="en-CA" sz="2400" dirty="0"/>
          </a:p>
          <a:p>
            <a:endParaRPr lang="en-CA" sz="2400" dirty="0"/>
          </a:p>
          <a:p>
            <a:r>
              <a:rPr lang="en-CA" sz="2000" dirty="0"/>
              <a:t>Scan to book an appointment with your Career Services Coordinator</a:t>
            </a:r>
          </a:p>
        </p:txBody>
      </p:sp>
      <p:pic>
        <p:nvPicPr>
          <p:cNvPr id="6" name="Picture 5" descr="QR code for University of Guelph-Humber career website">
            <a:extLst>
              <a:ext uri="{FF2B5EF4-FFF2-40B4-BE49-F238E27FC236}">
                <a16:creationId xmlns:a16="http://schemas.microsoft.com/office/drawing/2014/main" id="{8F407E58-DA1A-25FD-864D-E6B6B4B228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3045" y="3663088"/>
            <a:ext cx="2345349" cy="2239940"/>
          </a:xfrm>
          <a:prstGeom prst="rect">
            <a:avLst/>
          </a:prstGeom>
        </p:spPr>
      </p:pic>
    </p:spTree>
    <p:extLst>
      <p:ext uri="{BB962C8B-B14F-4D97-AF65-F5344CB8AC3E}">
        <p14:creationId xmlns:p14="http://schemas.microsoft.com/office/powerpoint/2010/main" val="2669751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337" y="1747486"/>
            <a:ext cx="7865614" cy="1462617"/>
          </a:xfrm>
        </p:spPr>
        <p:txBody>
          <a:bodyPr/>
          <a:lstStyle/>
          <a:p>
            <a:pPr marL="0" indent="0">
              <a:buNone/>
            </a:pPr>
            <a:r>
              <a:rPr lang="en-US" sz="2800" b="1" dirty="0">
                <a:latin typeface="+mn-lt"/>
              </a:rPr>
              <a:t>Seneca Works: </a:t>
            </a:r>
          </a:p>
          <a:p>
            <a:pPr marL="114300" marR="0" indent="0">
              <a:lnSpc>
                <a:spcPct val="107000"/>
              </a:lnSpc>
              <a:spcBef>
                <a:spcPts val="0"/>
              </a:spcBef>
              <a:spcAft>
                <a:spcPts val="800"/>
              </a:spcAft>
              <a:buNone/>
            </a:pPr>
            <a:r>
              <a:rPr lang="en-US" sz="2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https://sw.senecapolytechnic.ca/home.htm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sp>
        <p:nvSpPr>
          <p:cNvPr id="6" name="Rectangle 5">
            <a:extLst>
              <a:ext uri="{FF2B5EF4-FFF2-40B4-BE49-F238E27FC236}">
                <a16:creationId xmlns:a16="http://schemas.microsoft.com/office/drawing/2014/main" id="{0DBD0E54-75F1-4D46-BB4C-4A250C56C77C}"/>
              </a:ext>
            </a:extLst>
          </p:cNvPr>
          <p:cNvSpPr/>
          <p:nvPr/>
        </p:nvSpPr>
        <p:spPr>
          <a:xfrm>
            <a:off x="765159" y="3086656"/>
            <a:ext cx="8229600" cy="1631216"/>
          </a:xfrm>
          <a:prstGeom prst="rect">
            <a:avLst/>
          </a:prstGeom>
        </p:spPr>
        <p:txBody>
          <a:bodyPr wrap="square">
            <a:spAutoFit/>
          </a:bodyPr>
          <a:lstStyle/>
          <a:p>
            <a:r>
              <a:rPr lang="en-US" sz="2000" b="1" dirty="0"/>
              <a:t>Access:</a:t>
            </a:r>
          </a:p>
          <a:p>
            <a:pPr marL="285750" indent="-285750">
              <a:buFont typeface="Arial" panose="020B0604020202020204" pitchFamily="34" charset="0"/>
              <a:buChar char="•"/>
            </a:pPr>
            <a:r>
              <a:rPr lang="en-US" sz="2000" dirty="0"/>
              <a:t>Career planning and job search resources</a:t>
            </a:r>
          </a:p>
          <a:p>
            <a:pPr marL="285750" indent="-285750">
              <a:buFont typeface="Arial" panose="020B0604020202020204" pitchFamily="34" charset="0"/>
              <a:buChar char="•"/>
            </a:pPr>
            <a:r>
              <a:rPr lang="en-US" sz="2000" dirty="0"/>
              <a:t>Workshops and events calendar</a:t>
            </a:r>
          </a:p>
          <a:p>
            <a:pPr marL="285750" indent="-285750">
              <a:buFont typeface="Arial" panose="020B0604020202020204" pitchFamily="34" charset="0"/>
              <a:buChar char="•"/>
            </a:pPr>
            <a:r>
              <a:rPr lang="en-US" sz="2000" dirty="0"/>
              <a:t>Career Fairs and job postings </a:t>
            </a:r>
          </a:p>
          <a:p>
            <a:pPr marL="285750" indent="-285750">
              <a:buFont typeface="Arial" panose="020B0604020202020204" pitchFamily="34" charset="0"/>
              <a:buChar char="•"/>
            </a:pPr>
            <a:r>
              <a:rPr lang="en-US" sz="2000" dirty="0"/>
              <a:t>Appointment bookings</a:t>
            </a:r>
          </a:p>
        </p:txBody>
      </p:sp>
      <p:sp>
        <p:nvSpPr>
          <p:cNvPr id="10" name="Title 9">
            <a:extLst>
              <a:ext uri="{FF2B5EF4-FFF2-40B4-BE49-F238E27FC236}">
                <a16:creationId xmlns:a16="http://schemas.microsoft.com/office/drawing/2014/main" id="{2FDE5EBB-57F7-DE65-5BCA-6DFDD635C932}"/>
              </a:ext>
            </a:extLst>
          </p:cNvPr>
          <p:cNvSpPr>
            <a:spLocks noGrp="1"/>
          </p:cNvSpPr>
          <p:nvPr>
            <p:ph type="title"/>
          </p:nvPr>
        </p:nvSpPr>
        <p:spPr>
          <a:xfrm>
            <a:off x="592016" y="358659"/>
            <a:ext cx="10515600" cy="1325563"/>
          </a:xfrm>
        </p:spPr>
        <p:txBody>
          <a:bodyPr>
            <a:normAutofit/>
          </a:bodyPr>
          <a:lstStyle/>
          <a:p>
            <a:r>
              <a:rPr lang="en-US" sz="4000" b="1" dirty="0">
                <a:solidFill>
                  <a:srgbClr val="00B050"/>
                </a:solidFill>
              </a:rPr>
              <a:t>Seneca College</a:t>
            </a:r>
          </a:p>
        </p:txBody>
      </p:sp>
      <p:pic>
        <p:nvPicPr>
          <p:cNvPr id="2050" name="Picture 2">
            <a:extLst>
              <a:ext uri="{FF2B5EF4-FFF2-40B4-BE49-F238E27FC236}">
                <a16:creationId xmlns:a16="http://schemas.microsoft.com/office/drawing/2014/main" id="{FE0EC14C-F60F-00BB-C92D-EF26FEFAB66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4759" y="1342448"/>
            <a:ext cx="2086550" cy="15640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B68870A-DB9A-D786-8A09-02BF09006081}"/>
              </a:ext>
            </a:extLst>
          </p:cNvPr>
          <p:cNvPicPr>
            <a:picLocks noChangeAspect="1"/>
          </p:cNvPicPr>
          <p:nvPr/>
        </p:nvPicPr>
        <p:blipFill>
          <a:blip r:embed="rId5"/>
          <a:stretch>
            <a:fillRect/>
          </a:stretch>
        </p:blipFill>
        <p:spPr>
          <a:xfrm>
            <a:off x="8697951" y="2955119"/>
            <a:ext cx="2661712" cy="2661712"/>
          </a:xfrm>
          <a:prstGeom prst="rect">
            <a:avLst/>
          </a:prstGeom>
        </p:spPr>
      </p:pic>
    </p:spTree>
    <p:extLst>
      <p:ext uri="{BB962C8B-B14F-4D97-AF65-F5344CB8AC3E}">
        <p14:creationId xmlns:p14="http://schemas.microsoft.com/office/powerpoint/2010/main" val="43709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normAutofit/>
          </a:bodyPr>
          <a:lstStyle/>
          <a:p>
            <a:r>
              <a:rPr lang="en-US" sz="5400" b="1" dirty="0">
                <a:solidFill>
                  <a:srgbClr val="00B050"/>
                </a:solidFill>
              </a:rPr>
              <a:t>LAND ACKNOWLEDGEMENT</a:t>
            </a:r>
          </a:p>
        </p:txBody>
      </p:sp>
      <p:pic>
        <p:nvPicPr>
          <p:cNvPr id="8" name="Online Media 7" descr="Land acknowledgement video&#10;Images of fields and streams around the Region of Peel and Toronto">
            <a:hlinkClick r:id="" action="ppaction://media"/>
            <a:extLst>
              <a:ext uri="{FF2B5EF4-FFF2-40B4-BE49-F238E27FC236}">
                <a16:creationId xmlns:a16="http://schemas.microsoft.com/office/drawing/2014/main" id="{E4FF9672-3469-6A8D-F3CC-3E8BC1C6F6BE}"/>
              </a:ext>
            </a:extLst>
          </p:cNvPr>
          <p:cNvPicPr>
            <a:picLocks noGrp="1" noRot="1" noChangeAspect="1"/>
          </p:cNvPicPr>
          <p:nvPr>
            <p:ph sz="half" idx="2"/>
            <a:videoFile r:link="rId1"/>
          </p:nvPr>
        </p:nvPicPr>
        <p:blipFill>
          <a:blip r:embed="rId4"/>
          <a:stretch>
            <a:fillRect/>
          </a:stretch>
        </p:blipFill>
        <p:spPr>
          <a:xfrm>
            <a:off x="1403251" y="1507808"/>
            <a:ext cx="8823893" cy="4985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2148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erican Sign Languag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997" y="365125"/>
            <a:ext cx="2069973" cy="1552479"/>
          </a:xfrm>
          <a:prstGeom prst="rect">
            <a:avLst/>
          </a:prstGeom>
        </p:spPr>
      </p:pic>
      <p:sp>
        <p:nvSpPr>
          <p:cNvPr id="7" name="Title 6"/>
          <p:cNvSpPr>
            <a:spLocks noGrp="1"/>
          </p:cNvSpPr>
          <p:nvPr>
            <p:ph type="title"/>
          </p:nvPr>
        </p:nvSpPr>
        <p:spPr>
          <a:xfrm>
            <a:off x="838200" y="365125"/>
            <a:ext cx="7081007" cy="1325563"/>
          </a:xfrm>
        </p:spPr>
        <p:txBody>
          <a:bodyPr>
            <a:normAutofit/>
          </a:bodyPr>
          <a:lstStyle/>
          <a:p>
            <a:r>
              <a:rPr lang="en-US" sz="5400" b="1" dirty="0">
                <a:solidFill>
                  <a:srgbClr val="00B050"/>
                </a:solidFill>
              </a:rPr>
              <a:t>ASL INTERPRETERS</a:t>
            </a:r>
          </a:p>
        </p:txBody>
      </p:sp>
      <p:sp>
        <p:nvSpPr>
          <p:cNvPr id="8" name="Content Placeholder 7"/>
          <p:cNvSpPr>
            <a:spLocks noGrp="1"/>
          </p:cNvSpPr>
          <p:nvPr>
            <p:ph idx="1"/>
          </p:nvPr>
        </p:nvSpPr>
        <p:spPr>
          <a:xfrm>
            <a:off x="973123" y="1673421"/>
            <a:ext cx="9129522" cy="4401271"/>
          </a:xfrm>
        </p:spPr>
        <p:txBody>
          <a:bodyPr>
            <a:normAutofit/>
          </a:bodyPr>
          <a:lstStyle/>
          <a:p>
            <a:pPr marL="0" indent="0">
              <a:buNone/>
            </a:pPr>
            <a:endParaRPr lang="en-US" sz="3600" dirty="0"/>
          </a:p>
          <a:p>
            <a:pPr marL="0" indent="0">
              <a:buNone/>
            </a:pPr>
            <a:r>
              <a:rPr lang="en-US" sz="3000" dirty="0"/>
              <a:t>American Sign Language Interpreters, </a:t>
            </a:r>
            <a:r>
              <a:rPr lang="en-US" sz="3000" b="1" dirty="0"/>
              <a:t>Ryan and Melissa</a:t>
            </a:r>
            <a:r>
              <a:rPr lang="en-US" sz="3000" dirty="0"/>
              <a:t>, will be providing interpretation for today’s event.</a:t>
            </a:r>
          </a:p>
          <a:p>
            <a:pPr marL="0" indent="0">
              <a:buNone/>
            </a:pPr>
            <a:endParaRPr lang="en-US" sz="3000" dirty="0"/>
          </a:p>
          <a:p>
            <a:pPr marL="0" indent="0">
              <a:buNone/>
            </a:pPr>
            <a:r>
              <a:rPr lang="en-US" sz="3000" dirty="0"/>
              <a:t>Each speaker and ASL interpreter will be automatically spotlighted on the screen. </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11479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b="1" dirty="0">
                <a:solidFill>
                  <a:srgbClr val="00B050"/>
                </a:solidFill>
              </a:rPr>
              <a:t>CAPTIONING</a:t>
            </a:r>
          </a:p>
        </p:txBody>
      </p:sp>
      <p:sp>
        <p:nvSpPr>
          <p:cNvPr id="8" name="Content Placeholder 7"/>
          <p:cNvSpPr>
            <a:spLocks noGrp="1"/>
          </p:cNvSpPr>
          <p:nvPr>
            <p:ph sz="half" idx="1"/>
          </p:nvPr>
        </p:nvSpPr>
        <p:spPr>
          <a:xfrm>
            <a:off x="898869" y="2028298"/>
            <a:ext cx="6040773" cy="3692994"/>
          </a:xfrm>
        </p:spPr>
        <p:txBody>
          <a:bodyPr/>
          <a:lstStyle/>
          <a:p>
            <a:pPr marL="0" indent="0">
              <a:buNone/>
            </a:pPr>
            <a:r>
              <a:rPr lang="en-US" sz="2800" dirty="0"/>
              <a:t>To turn on Auto-Captioning:</a:t>
            </a:r>
          </a:p>
          <a:p>
            <a:pPr marL="0" indent="0">
              <a:buNone/>
            </a:pPr>
            <a:endParaRPr lang="en-US" sz="2800" dirty="0"/>
          </a:p>
          <a:p>
            <a:pPr marL="514350" indent="-514350">
              <a:buFont typeface="+mj-lt"/>
              <a:buAutoNum type="arabicPeriod"/>
            </a:pPr>
            <a:r>
              <a:rPr lang="en-US" sz="2800" dirty="0"/>
              <a:t> “More”</a:t>
            </a:r>
          </a:p>
          <a:p>
            <a:pPr marL="514350" indent="-514350">
              <a:buFont typeface="+mj-lt"/>
              <a:buAutoNum type="arabicPeriod"/>
            </a:pPr>
            <a:r>
              <a:rPr lang="en-US" sz="2800" dirty="0"/>
              <a:t>“Language and speech”</a:t>
            </a:r>
          </a:p>
          <a:p>
            <a:pPr marL="514350" indent="-514350">
              <a:buFont typeface="+mj-lt"/>
              <a:buAutoNum type="arabicPeriod"/>
            </a:pPr>
            <a:r>
              <a:rPr lang="en-US" sz="2800" dirty="0"/>
              <a:t>“Turn on live captions”</a:t>
            </a:r>
          </a:p>
        </p:txBody>
      </p:sp>
      <p:pic>
        <p:nvPicPr>
          <p:cNvPr id="5" name="Content Placeholder 4" descr="Screenshot of auto-caption feature on MS Teams">
            <a:extLst>
              <a:ext uri="{FF2B5EF4-FFF2-40B4-BE49-F238E27FC236}">
                <a16:creationId xmlns:a16="http://schemas.microsoft.com/office/drawing/2014/main" id="{DA9ABE58-488C-B6ED-68B5-4ABE7D50E87E}"/>
              </a:ext>
            </a:extLst>
          </p:cNvPr>
          <p:cNvPicPr>
            <a:picLocks noGrp="1" noChangeAspect="1"/>
          </p:cNvPicPr>
          <p:nvPr>
            <p:ph sz="half" idx="2"/>
          </p:nvPr>
        </p:nvPicPr>
        <p:blipFill rotWithShape="1">
          <a:blip r:embed="rId3"/>
          <a:srcRect l="51439" t="5342" r="20188" b="63215"/>
          <a:stretch/>
        </p:blipFill>
        <p:spPr>
          <a:xfrm>
            <a:off x="6096000" y="2800662"/>
            <a:ext cx="5019413" cy="3476575"/>
          </a:xfrm>
          <a:prstGeom prst="rect">
            <a:avLst/>
          </a:prstGeom>
        </p:spPr>
      </p:pic>
      <p:sp>
        <p:nvSpPr>
          <p:cNvPr id="3" name="Right Arrow 2" descr="arrow pointing to auto-caption feature"/>
          <p:cNvSpPr/>
          <p:nvPr/>
        </p:nvSpPr>
        <p:spPr>
          <a:xfrm rot="1388023">
            <a:off x="4824695" y="4491765"/>
            <a:ext cx="1598407" cy="65147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2" name="Right Arrow 2" descr="arrow pointing to auto-caption feature">
            <a:extLst>
              <a:ext uri="{FF2B5EF4-FFF2-40B4-BE49-F238E27FC236}">
                <a16:creationId xmlns:a16="http://schemas.microsoft.com/office/drawing/2014/main" id="{0C27B1C7-F3DD-54C3-873F-5EF46EB07D01}"/>
              </a:ext>
            </a:extLst>
          </p:cNvPr>
          <p:cNvSpPr/>
          <p:nvPr/>
        </p:nvSpPr>
        <p:spPr>
          <a:xfrm rot="1704701">
            <a:off x="7194153" y="2274337"/>
            <a:ext cx="1619441" cy="71221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4" name="Right Arrow 2" descr="arrow pointing to auto-caption feature">
            <a:extLst>
              <a:ext uri="{FF2B5EF4-FFF2-40B4-BE49-F238E27FC236}">
                <a16:creationId xmlns:a16="http://schemas.microsoft.com/office/drawing/2014/main" id="{990BBB1B-CD49-4F23-0D1E-2299864061FF}"/>
              </a:ext>
            </a:extLst>
          </p:cNvPr>
          <p:cNvSpPr/>
          <p:nvPr/>
        </p:nvSpPr>
        <p:spPr>
          <a:xfrm rot="1531076">
            <a:off x="7059663" y="4283511"/>
            <a:ext cx="1673181" cy="71221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30152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14880-1937-48BF-B182-75C916BA964B}"/>
              </a:ext>
            </a:extLst>
          </p:cNvPr>
          <p:cNvSpPr>
            <a:spLocks noGrp="1"/>
          </p:cNvSpPr>
          <p:nvPr>
            <p:ph type="title"/>
          </p:nvPr>
        </p:nvSpPr>
        <p:spPr/>
        <p:txBody>
          <a:bodyPr>
            <a:normAutofit/>
          </a:bodyPr>
          <a:lstStyle/>
          <a:p>
            <a:r>
              <a:rPr lang="en-US" sz="5400" b="1" dirty="0">
                <a:solidFill>
                  <a:srgbClr val="00B050"/>
                </a:solidFill>
              </a:rPr>
              <a:t>ENGAGEMENT GUIDELINES</a:t>
            </a:r>
          </a:p>
        </p:txBody>
      </p:sp>
      <p:sp>
        <p:nvSpPr>
          <p:cNvPr id="3" name="Content Placeholder 2">
            <a:extLst>
              <a:ext uri="{FF2B5EF4-FFF2-40B4-BE49-F238E27FC236}">
                <a16:creationId xmlns:a16="http://schemas.microsoft.com/office/drawing/2014/main" id="{15123649-2B9E-4542-80AB-D54AE6A56DB7}"/>
              </a:ext>
            </a:extLst>
          </p:cNvPr>
          <p:cNvSpPr>
            <a:spLocks noGrp="1"/>
          </p:cNvSpPr>
          <p:nvPr>
            <p:ph idx="1"/>
          </p:nvPr>
        </p:nvSpPr>
        <p:spPr>
          <a:xfrm>
            <a:off x="838200" y="2239860"/>
            <a:ext cx="10515600" cy="4130049"/>
          </a:xfrm>
        </p:spPr>
        <p:txBody>
          <a:bodyPr>
            <a:normAutofit/>
          </a:bodyPr>
          <a:lstStyle/>
          <a:p>
            <a:r>
              <a:rPr lang="en-US" sz="2800" dirty="0"/>
              <a:t>Comments and technical questions can be typed in the </a:t>
            </a:r>
            <a:r>
              <a:rPr lang="en-US" sz="2800" b="1" dirty="0"/>
              <a:t>Chat</a:t>
            </a:r>
            <a:endParaRPr lang="en-US" sz="2800" dirty="0"/>
          </a:p>
          <a:p>
            <a:r>
              <a:rPr lang="en-US" sz="2800" dirty="0"/>
              <a:t>After the break there will be a Q&amp;A session</a:t>
            </a:r>
          </a:p>
          <a:p>
            <a:r>
              <a:rPr lang="en-US" sz="2800" dirty="0"/>
              <a:t>Questions for the speakers should be made in the </a:t>
            </a:r>
            <a:r>
              <a:rPr lang="en-US" sz="2800" b="1" dirty="0"/>
              <a:t>Q+A </a:t>
            </a:r>
            <a:r>
              <a:rPr lang="en-US" sz="2800" dirty="0"/>
              <a:t>box. We will do our best to answer as many as time allows. Please keep your questions brief.</a:t>
            </a:r>
          </a:p>
          <a:p>
            <a:r>
              <a:rPr lang="en-US" sz="2800" dirty="0"/>
              <a:t>Please keep your questions and comments </a:t>
            </a:r>
            <a:r>
              <a:rPr lang="en-US" sz="2800" b="1" dirty="0"/>
              <a:t>polite and respectful </a:t>
            </a:r>
            <a:r>
              <a:rPr lang="en-US" sz="2800" dirty="0"/>
              <a:t>– remember intention versus impact of your statements.</a:t>
            </a:r>
          </a:p>
        </p:txBody>
      </p:sp>
      <p:pic>
        <p:nvPicPr>
          <p:cNvPr id="1026" name="Picture 2" descr="Cartoon of many hands raised">
            <a:extLst>
              <a:ext uri="{FF2B5EF4-FFF2-40B4-BE49-F238E27FC236}">
                <a16:creationId xmlns:a16="http://schemas.microsoft.com/office/drawing/2014/main" id="{E7B0C2F3-3998-4025-B976-963541BE8F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82" r="20488"/>
          <a:stretch/>
        </p:blipFill>
        <p:spPr bwMode="auto">
          <a:xfrm>
            <a:off x="9832913" y="365125"/>
            <a:ext cx="1446530" cy="133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7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5226" y="595460"/>
            <a:ext cx="10515600" cy="471626"/>
          </a:xfrm>
        </p:spPr>
        <p:txBody>
          <a:bodyPr>
            <a:noAutofit/>
          </a:bodyPr>
          <a:lstStyle/>
          <a:p>
            <a:pPr fontAlgn="t">
              <a:spcBef>
                <a:spcPts val="0"/>
              </a:spcBef>
            </a:pPr>
            <a:br>
              <a:rPr lang="en-US" dirty="0">
                <a:solidFill>
                  <a:schemeClr val="accent3">
                    <a:lumMod val="50000"/>
                  </a:schemeClr>
                </a:solidFill>
                <a:latin typeface="ITC Franklin Gothic Std Bk Cd"/>
              </a:rPr>
            </a:br>
            <a:endParaRPr lang="en-US" b="1" dirty="0">
              <a:solidFill>
                <a:schemeClr val="accent3">
                  <a:lumMod val="50000"/>
                </a:schemeClr>
              </a:solidFill>
              <a:latin typeface="ITC Franklin Gothic Std Bk Cd"/>
            </a:endParaRPr>
          </a:p>
        </p:txBody>
      </p:sp>
      <p:graphicFrame>
        <p:nvGraphicFramePr>
          <p:cNvPr id="2" name="Content Placeholder 1" descr="Agenda for today's symposium"/>
          <p:cNvGraphicFramePr>
            <a:graphicFrameLocks noGrp="1"/>
          </p:cNvGraphicFramePr>
          <p:nvPr>
            <p:ph idx="1"/>
            <p:extLst>
              <p:ext uri="{D42A27DB-BD31-4B8C-83A1-F6EECF244321}">
                <p14:modId xmlns:p14="http://schemas.microsoft.com/office/powerpoint/2010/main" val="3444611601"/>
              </p:ext>
            </p:extLst>
          </p:nvPr>
        </p:nvGraphicFramePr>
        <p:xfrm>
          <a:off x="1401337" y="1293589"/>
          <a:ext cx="9389325" cy="4435526"/>
        </p:xfrm>
        <a:graphic>
          <a:graphicData uri="http://schemas.openxmlformats.org/drawingml/2006/table">
            <a:tbl>
              <a:tblPr firstRow="1" bandRow="1">
                <a:tableStyleId>{073A0DAA-6AF3-43AB-8588-CEC1D06C72B9}</a:tableStyleId>
              </a:tblPr>
              <a:tblGrid>
                <a:gridCol w="2482515">
                  <a:extLst>
                    <a:ext uri="{9D8B030D-6E8A-4147-A177-3AD203B41FA5}">
                      <a16:colId xmlns:a16="http://schemas.microsoft.com/office/drawing/2014/main" val="835203772"/>
                    </a:ext>
                  </a:extLst>
                </a:gridCol>
                <a:gridCol w="6906810">
                  <a:extLst>
                    <a:ext uri="{9D8B030D-6E8A-4147-A177-3AD203B41FA5}">
                      <a16:colId xmlns:a16="http://schemas.microsoft.com/office/drawing/2014/main" val="1312230126"/>
                    </a:ext>
                  </a:extLst>
                </a:gridCol>
              </a:tblGrid>
              <a:tr h="714733">
                <a:tc>
                  <a:txBody>
                    <a:bodyPr/>
                    <a:lstStyle/>
                    <a:p>
                      <a:pPr algn="ctr"/>
                      <a:r>
                        <a:rPr lang="en-US" sz="2000" dirty="0"/>
                        <a:t>TIME</a:t>
                      </a:r>
                    </a:p>
                  </a:txBody>
                  <a:tcPr/>
                </a:tc>
                <a:tc>
                  <a:txBody>
                    <a:bodyPr/>
                    <a:lstStyle/>
                    <a:p>
                      <a:pPr algn="ctr"/>
                      <a:r>
                        <a:rPr lang="en-US" sz="2000" dirty="0"/>
                        <a:t>ACTIVITY</a:t>
                      </a:r>
                    </a:p>
                    <a:p>
                      <a:endParaRPr lang="en-US" sz="2000" dirty="0"/>
                    </a:p>
                  </a:txBody>
                  <a:tcPr/>
                </a:tc>
                <a:extLst>
                  <a:ext uri="{0D108BD9-81ED-4DB2-BD59-A6C34878D82A}">
                    <a16:rowId xmlns:a16="http://schemas.microsoft.com/office/drawing/2014/main" val="2040903875"/>
                  </a:ext>
                </a:extLst>
              </a:tr>
              <a:tr h="403980">
                <a:tc>
                  <a:txBody>
                    <a:bodyPr/>
                    <a:lstStyle/>
                    <a:p>
                      <a:r>
                        <a:rPr lang="en-US" sz="2000" dirty="0"/>
                        <a:t>9:00 am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Welcome, </a:t>
                      </a:r>
                      <a:r>
                        <a:rPr lang="en-US" sz="2000" kern="1200" dirty="0">
                          <a:effectLst/>
                        </a:rPr>
                        <a:t>land acknowledgement, overview of the day, guided meditation</a:t>
                      </a:r>
                    </a:p>
                  </a:txBody>
                  <a:tcPr/>
                </a:tc>
                <a:extLst>
                  <a:ext uri="{0D108BD9-81ED-4DB2-BD59-A6C34878D82A}">
                    <a16:rowId xmlns:a16="http://schemas.microsoft.com/office/drawing/2014/main" val="1229394132"/>
                  </a:ext>
                </a:extLst>
              </a:tr>
              <a:tr h="520399">
                <a:tc>
                  <a:txBody>
                    <a:bodyPr/>
                    <a:lstStyle/>
                    <a:p>
                      <a:r>
                        <a:rPr lang="en-US" sz="2000" dirty="0"/>
                        <a:t>9:10 am – 9:45 am</a:t>
                      </a:r>
                    </a:p>
                  </a:txBody>
                  <a:tcPr/>
                </a:tc>
                <a:tc>
                  <a:txBody>
                    <a:bodyPr/>
                    <a:lstStyle/>
                    <a:p>
                      <a:r>
                        <a:rPr lang="en-US" sz="2000" dirty="0"/>
                        <a:t>Keynote Presentation by Tim Rose </a:t>
                      </a:r>
                      <a:r>
                        <a:rPr lang="en-US" sz="2000" kern="1200" dirty="0">
                          <a:solidFill>
                            <a:schemeClr val="dk1"/>
                          </a:solidFill>
                          <a:latin typeface="+mn-lt"/>
                          <a:ea typeface="+mn-ea"/>
                          <a:cs typeface="+mn-cs"/>
                        </a:rPr>
                        <a:t>—  </a:t>
                      </a:r>
                    </a:p>
                    <a:p>
                      <a:r>
                        <a:rPr lang="en-US" sz="2000" kern="1200" dirty="0">
                          <a:solidFill>
                            <a:schemeClr val="dk1"/>
                          </a:solidFill>
                          <a:latin typeface="+mn-lt"/>
                          <a:ea typeface="+mn-ea"/>
                          <a:cs typeface="+mn-cs"/>
                        </a:rPr>
                        <a:t>Preparing to Trailblaze: A Disability Positive Career Journey</a:t>
                      </a:r>
                    </a:p>
                  </a:txBody>
                  <a:tcPr/>
                </a:tc>
                <a:extLst>
                  <a:ext uri="{0D108BD9-81ED-4DB2-BD59-A6C34878D82A}">
                    <a16:rowId xmlns:a16="http://schemas.microsoft.com/office/drawing/2014/main" val="3634593194"/>
                  </a:ext>
                </a:extLst>
              </a:tr>
              <a:tr h="403980">
                <a:tc>
                  <a:txBody>
                    <a:bodyPr/>
                    <a:lstStyle/>
                    <a:p>
                      <a:r>
                        <a:rPr lang="en-US" sz="2000" dirty="0"/>
                        <a:t>9:45 am – 9:55 am</a:t>
                      </a:r>
                    </a:p>
                  </a:txBody>
                  <a:tcPr/>
                </a:tc>
                <a:tc>
                  <a:txBody>
                    <a:bodyPr/>
                    <a:lstStyle/>
                    <a:p>
                      <a:r>
                        <a:rPr lang="en-US" sz="2000" dirty="0"/>
                        <a:t>Break </a:t>
                      </a:r>
                    </a:p>
                  </a:txBody>
                  <a:tcPr/>
                </a:tc>
                <a:extLst>
                  <a:ext uri="{0D108BD9-81ED-4DB2-BD59-A6C34878D82A}">
                    <a16:rowId xmlns:a16="http://schemas.microsoft.com/office/drawing/2014/main" val="2150180053"/>
                  </a:ext>
                </a:extLst>
              </a:tr>
              <a:tr h="500644">
                <a:tc>
                  <a:txBody>
                    <a:bodyPr/>
                    <a:lstStyle/>
                    <a:p>
                      <a:r>
                        <a:rPr lang="en-US" sz="2000" dirty="0"/>
                        <a:t>9:55 am</a:t>
                      </a:r>
                    </a:p>
                  </a:txBody>
                  <a:tcPr/>
                </a:tc>
                <a:tc>
                  <a:txBody>
                    <a:bodyPr/>
                    <a:lstStyle/>
                    <a:p>
                      <a:r>
                        <a:rPr lang="en-US" sz="2000" dirty="0"/>
                        <a:t>Reminders and prize draw announcement</a:t>
                      </a:r>
                    </a:p>
                  </a:txBody>
                  <a:tcPr/>
                </a:tc>
                <a:extLst>
                  <a:ext uri="{0D108BD9-81ED-4DB2-BD59-A6C34878D82A}">
                    <a16:rowId xmlns:a16="http://schemas.microsoft.com/office/drawing/2014/main" val="3679417653"/>
                  </a:ext>
                </a:extLst>
              </a:tr>
              <a:tr h="469784">
                <a:tc>
                  <a:txBody>
                    <a:bodyPr/>
                    <a:lstStyle/>
                    <a:p>
                      <a:r>
                        <a:rPr lang="en-US" sz="2000" dirty="0"/>
                        <a:t>10:00 am</a:t>
                      </a:r>
                    </a:p>
                  </a:txBody>
                  <a:tcPr/>
                </a:tc>
                <a:tc>
                  <a:txBody>
                    <a:bodyPr/>
                    <a:lstStyle/>
                    <a:p>
                      <a:r>
                        <a:rPr lang="en-US" sz="2000" dirty="0"/>
                        <a:t>Q&amp;As</a:t>
                      </a:r>
                    </a:p>
                  </a:txBody>
                  <a:tcPr/>
                </a:tc>
                <a:extLst>
                  <a:ext uri="{0D108BD9-81ED-4DB2-BD59-A6C34878D82A}">
                    <a16:rowId xmlns:a16="http://schemas.microsoft.com/office/drawing/2014/main" val="1856972291"/>
                  </a:ext>
                </a:extLst>
              </a:tr>
              <a:tr h="478172">
                <a:tc>
                  <a:txBody>
                    <a:bodyPr/>
                    <a:lstStyle/>
                    <a:p>
                      <a:r>
                        <a:rPr lang="en-US" sz="2000" dirty="0"/>
                        <a:t>10:25 am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Wrap up</a:t>
                      </a:r>
                    </a:p>
                  </a:txBody>
                  <a:tcPr/>
                </a:tc>
                <a:extLst>
                  <a:ext uri="{0D108BD9-81ED-4DB2-BD59-A6C34878D82A}">
                    <a16:rowId xmlns:a16="http://schemas.microsoft.com/office/drawing/2014/main" val="2013543133"/>
                  </a:ext>
                </a:extLst>
              </a:tr>
              <a:tr h="466133">
                <a:tc>
                  <a:txBody>
                    <a:bodyPr/>
                    <a:lstStyle/>
                    <a:p>
                      <a:r>
                        <a:rPr lang="en-US" sz="2000" dirty="0"/>
                        <a:t>10:30 am</a:t>
                      </a:r>
                    </a:p>
                  </a:txBody>
                  <a:tcPr/>
                </a:tc>
                <a:tc>
                  <a:txBody>
                    <a:bodyPr/>
                    <a:lstStyle/>
                    <a:p>
                      <a:r>
                        <a:rPr lang="en-US" sz="2000" dirty="0"/>
                        <a:t>Adjourn</a:t>
                      </a:r>
                    </a:p>
                  </a:txBody>
                  <a:tcPr/>
                </a:tc>
                <a:extLst>
                  <a:ext uri="{0D108BD9-81ED-4DB2-BD59-A6C34878D82A}">
                    <a16:rowId xmlns:a16="http://schemas.microsoft.com/office/drawing/2014/main" val="3575426000"/>
                  </a:ext>
                </a:extLst>
              </a:tr>
            </a:tbl>
          </a:graphicData>
        </a:graphic>
      </p:graphicFrame>
      <p:sp>
        <p:nvSpPr>
          <p:cNvPr id="3" name="TextBox 2">
            <a:extLst>
              <a:ext uri="{FF2B5EF4-FFF2-40B4-BE49-F238E27FC236}">
                <a16:creationId xmlns:a16="http://schemas.microsoft.com/office/drawing/2014/main" id="{63B429AA-8A76-0A30-315F-F4DACA1927DC}"/>
              </a:ext>
            </a:extLst>
          </p:cNvPr>
          <p:cNvSpPr txBox="1"/>
          <p:nvPr/>
        </p:nvSpPr>
        <p:spPr>
          <a:xfrm>
            <a:off x="1304693" y="297645"/>
            <a:ext cx="3200400" cy="923330"/>
          </a:xfrm>
          <a:prstGeom prst="rect">
            <a:avLst/>
          </a:prstGeom>
          <a:noFill/>
        </p:spPr>
        <p:txBody>
          <a:bodyPr wrap="square" rtlCol="0">
            <a:spAutoFit/>
          </a:bodyPr>
          <a:lstStyle/>
          <a:p>
            <a:r>
              <a:rPr lang="en-US" sz="5400" b="1" dirty="0">
                <a:solidFill>
                  <a:srgbClr val="00B050"/>
                </a:solidFill>
                <a:latin typeface="ITC Franklin Gothic Std MedCd"/>
                <a:ea typeface="+mj-ea"/>
                <a:cs typeface="+mj-cs"/>
              </a:rPr>
              <a:t>AGENDA</a:t>
            </a:r>
          </a:p>
        </p:txBody>
      </p:sp>
    </p:spTree>
    <p:extLst>
      <p:ext uri="{BB962C8B-B14F-4D97-AF65-F5344CB8AC3E}">
        <p14:creationId xmlns:p14="http://schemas.microsoft.com/office/powerpoint/2010/main" val="397774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F1D9-F2D9-31A6-302B-369581C71CFB}"/>
              </a:ext>
            </a:extLst>
          </p:cNvPr>
          <p:cNvSpPr>
            <a:spLocks noGrp="1"/>
          </p:cNvSpPr>
          <p:nvPr>
            <p:ph type="title"/>
          </p:nvPr>
        </p:nvSpPr>
        <p:spPr/>
        <p:txBody>
          <a:bodyPr/>
          <a:lstStyle/>
          <a:p>
            <a:r>
              <a:rPr lang="en-US" sz="5400" b="1" dirty="0">
                <a:solidFill>
                  <a:srgbClr val="00B050"/>
                </a:solidFill>
              </a:rPr>
              <a:t>GUIDED MEDITATION</a:t>
            </a:r>
          </a:p>
        </p:txBody>
      </p:sp>
      <p:sp>
        <p:nvSpPr>
          <p:cNvPr id="4" name="Slide Number Placeholder 3">
            <a:extLst>
              <a:ext uri="{FF2B5EF4-FFF2-40B4-BE49-F238E27FC236}">
                <a16:creationId xmlns:a16="http://schemas.microsoft.com/office/drawing/2014/main" id="{B930E476-251E-6BFD-628E-CAF0A44E8A16}"/>
              </a:ext>
            </a:extLst>
          </p:cNvPr>
          <p:cNvSpPr>
            <a:spLocks noGrp="1"/>
          </p:cNvSpPr>
          <p:nvPr>
            <p:ph type="sldNum" sz="quarter" idx="12"/>
          </p:nvPr>
        </p:nvSpPr>
        <p:spPr/>
        <p:txBody>
          <a:bodyPr/>
          <a:lstStyle/>
          <a:p>
            <a:fld id="{345B5C4B-91C9-4633-A592-EF2D563C5796}" type="slidenum">
              <a:rPr lang="en-US" smtClean="0"/>
              <a:t>7</a:t>
            </a:fld>
            <a:endParaRPr lang="en-US" dirty="0"/>
          </a:p>
        </p:txBody>
      </p:sp>
      <p:pic>
        <p:nvPicPr>
          <p:cNvPr id="3" name="Online Media 2" descr="Headspace | Mini Meditation | Let Go of Stress&#10;Text of the speaker's remarks on a yellow background with a blue lines in a circular pattern.">
            <a:hlinkClick r:id="" action="ppaction://media"/>
            <a:extLst>
              <a:ext uri="{FF2B5EF4-FFF2-40B4-BE49-F238E27FC236}">
                <a16:creationId xmlns:a16="http://schemas.microsoft.com/office/drawing/2014/main" id="{77EE71C2-800B-78CD-EA04-BCDD9CA48A11}"/>
              </a:ext>
            </a:extLst>
          </p:cNvPr>
          <p:cNvPicPr>
            <a:picLocks noRot="1" noChangeAspect="1"/>
          </p:cNvPicPr>
          <p:nvPr>
            <a:videoFile r:link="rId1"/>
          </p:nvPr>
        </p:nvPicPr>
        <p:blipFill>
          <a:blip r:embed="rId3"/>
          <a:stretch>
            <a:fillRect/>
          </a:stretch>
        </p:blipFill>
        <p:spPr>
          <a:xfrm>
            <a:off x="1686757" y="1472687"/>
            <a:ext cx="8673484" cy="4900518"/>
          </a:xfrm>
          <a:prstGeom prst="rect">
            <a:avLst/>
          </a:prstGeom>
        </p:spPr>
      </p:pic>
    </p:spTree>
    <p:extLst>
      <p:ext uri="{BB962C8B-B14F-4D97-AF65-F5344CB8AC3E}">
        <p14:creationId xmlns:p14="http://schemas.microsoft.com/office/powerpoint/2010/main" val="36511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CF10EA-C1F2-3282-3673-383DBFFBABD6}"/>
              </a:ext>
            </a:extLst>
          </p:cNvPr>
          <p:cNvSpPr>
            <a:spLocks noGrp="1"/>
          </p:cNvSpPr>
          <p:nvPr>
            <p:ph type="sldNum" sz="quarter" idx="12"/>
          </p:nvPr>
        </p:nvSpPr>
        <p:spPr/>
        <p:txBody>
          <a:bodyPr/>
          <a:lstStyle/>
          <a:p>
            <a:fld id="{345B5C4B-91C9-4633-A592-EF2D563C5796}" type="slidenum">
              <a:rPr lang="en-US" smtClean="0"/>
              <a:t>8</a:t>
            </a:fld>
            <a:endParaRPr lang="en-US" dirty="0"/>
          </a:p>
        </p:txBody>
      </p:sp>
      <p:pic>
        <p:nvPicPr>
          <p:cNvPr id="12" name="Picture 11" descr="Photo of a man with short blond hair wearing glasses and smiling at the camera. &#10;&#10;Tim Rose is a business leader, writer and activist who was lucky enough to be born with cerebral palsy spastic quadriplegia. Raised to push the envelope, Tim has had the privilege of living, studying and working on three continents and has experienced accessibility through the lens of many different cultures. A proud team member of CIBC since 2017, Tim has held a variety of roles within the bank including compliance and community investment. He is currently messenger manager on the client experience team, helping to ensure that banking as a whole becomes more accessible to clients and team members with disabilities.">
            <a:extLst>
              <a:ext uri="{FF2B5EF4-FFF2-40B4-BE49-F238E27FC236}">
                <a16:creationId xmlns:a16="http://schemas.microsoft.com/office/drawing/2014/main" id="{0835BA3F-5720-E313-6997-952E54ECB8FD}"/>
              </a:ext>
            </a:extLst>
          </p:cNvPr>
          <p:cNvPicPr>
            <a:picLocks noChangeAspect="1"/>
          </p:cNvPicPr>
          <p:nvPr/>
        </p:nvPicPr>
        <p:blipFill>
          <a:blip r:embed="rId2"/>
          <a:stretch>
            <a:fillRect/>
          </a:stretch>
        </p:blipFill>
        <p:spPr>
          <a:xfrm>
            <a:off x="3200400" y="581025"/>
            <a:ext cx="5534026" cy="5534026"/>
          </a:xfrm>
          <a:prstGeom prst="rect">
            <a:avLst/>
          </a:prstGeom>
        </p:spPr>
      </p:pic>
    </p:spTree>
    <p:extLst>
      <p:ext uri="{BB962C8B-B14F-4D97-AF65-F5344CB8AC3E}">
        <p14:creationId xmlns:p14="http://schemas.microsoft.com/office/powerpoint/2010/main" val="385724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D4AE-9077-E174-220E-C0149EB05F8E}"/>
              </a:ext>
            </a:extLst>
          </p:cNvPr>
          <p:cNvSpPr>
            <a:spLocks noGrp="1"/>
          </p:cNvSpPr>
          <p:nvPr>
            <p:ph type="title"/>
          </p:nvPr>
        </p:nvSpPr>
        <p:spPr/>
        <p:txBody>
          <a:bodyPr>
            <a:normAutofit fontScale="90000"/>
          </a:bodyPr>
          <a:lstStyle/>
          <a:p>
            <a:r>
              <a:rPr lang="en-US" sz="5400" b="1" dirty="0">
                <a:solidFill>
                  <a:srgbClr val="00B050"/>
                </a:solidFill>
              </a:rPr>
              <a:t>Preparing to Trailblaze: </a:t>
            </a:r>
            <a:br>
              <a:rPr lang="en-US" sz="5400" b="1" dirty="0">
                <a:solidFill>
                  <a:srgbClr val="00B050"/>
                </a:solidFill>
              </a:rPr>
            </a:br>
            <a:r>
              <a:rPr lang="en-US" sz="4900" b="1" dirty="0">
                <a:solidFill>
                  <a:srgbClr val="00B050"/>
                </a:solidFill>
              </a:rPr>
              <a:t>A Disability Positive Career Journey</a:t>
            </a:r>
          </a:p>
        </p:txBody>
      </p:sp>
      <p:sp>
        <p:nvSpPr>
          <p:cNvPr id="4" name="Slide Number Placeholder 3">
            <a:extLst>
              <a:ext uri="{FF2B5EF4-FFF2-40B4-BE49-F238E27FC236}">
                <a16:creationId xmlns:a16="http://schemas.microsoft.com/office/drawing/2014/main" id="{8AE849C1-0B79-4CFB-03B4-A487D73BDCB6}"/>
              </a:ext>
            </a:extLst>
          </p:cNvPr>
          <p:cNvSpPr>
            <a:spLocks noGrp="1"/>
          </p:cNvSpPr>
          <p:nvPr>
            <p:ph type="sldNum" sz="quarter" idx="12"/>
          </p:nvPr>
        </p:nvSpPr>
        <p:spPr/>
        <p:txBody>
          <a:bodyPr/>
          <a:lstStyle/>
          <a:p>
            <a:fld id="{345B5C4B-91C9-4633-A592-EF2D563C5796}" type="slidenum">
              <a:rPr lang="en-US" smtClean="0"/>
              <a:t>9</a:t>
            </a:fld>
            <a:endParaRPr lang="en-US" dirty="0"/>
          </a:p>
        </p:txBody>
      </p:sp>
      <p:sp>
        <p:nvSpPr>
          <p:cNvPr id="7" name="TextBox 6">
            <a:extLst>
              <a:ext uri="{FF2B5EF4-FFF2-40B4-BE49-F238E27FC236}">
                <a16:creationId xmlns:a16="http://schemas.microsoft.com/office/drawing/2014/main" id="{25F7512D-7E4E-D5EA-ED75-AB866115408A}"/>
              </a:ext>
            </a:extLst>
          </p:cNvPr>
          <p:cNvSpPr txBox="1"/>
          <p:nvPr/>
        </p:nvSpPr>
        <p:spPr>
          <a:xfrm>
            <a:off x="838200" y="2105635"/>
            <a:ext cx="9890620" cy="3693319"/>
          </a:xfrm>
          <a:prstGeom prst="rect">
            <a:avLst/>
          </a:prstGeom>
          <a:noFill/>
        </p:spPr>
        <p:txBody>
          <a:bodyPr wrap="square" rtlCol="0">
            <a:spAutoFit/>
          </a:bodyPr>
          <a:lstStyle/>
          <a:p>
            <a:r>
              <a:rPr lang="en-US" dirty="0">
                <a:latin typeface="ITC Franklin Gothic Std MedCd"/>
              </a:rPr>
              <a:t>Speech outline:</a:t>
            </a:r>
          </a:p>
          <a:p>
            <a:endParaRPr lang="en-US" dirty="0">
              <a:latin typeface="ITC Franklin Gothic Std MedCd"/>
            </a:endParaRPr>
          </a:p>
          <a:p>
            <a:pPr marL="285750" indent="-285750">
              <a:buFont typeface="Arial" panose="020B0604020202020204" pitchFamily="34" charset="0"/>
              <a:buChar char="•"/>
            </a:pPr>
            <a:r>
              <a:rPr lang="en-US" dirty="0">
                <a:latin typeface="ITC Franklin Gothic Std MedCd"/>
              </a:rPr>
              <a:t>I was lucky enough to be born with a superpower. Other people call it a disability </a:t>
            </a:r>
          </a:p>
          <a:p>
            <a:pPr marL="285750" indent="-285750">
              <a:buFont typeface="Arial" panose="020B0604020202020204" pitchFamily="34" charset="0"/>
              <a:buChar char="•"/>
            </a:pPr>
            <a:r>
              <a:rPr lang="en-US" dirty="0">
                <a:latin typeface="ITC Franklin Gothic Std MedCd"/>
              </a:rPr>
              <a:t>My early years and ‘disability positive’ parenting</a:t>
            </a:r>
          </a:p>
          <a:p>
            <a:pPr marL="285750" indent="-285750">
              <a:buFont typeface="Arial" panose="020B0604020202020204" pitchFamily="34" charset="0"/>
              <a:buChar char="•"/>
            </a:pPr>
            <a:r>
              <a:rPr lang="en-US" dirty="0">
                <a:latin typeface="ITC Franklin Gothic Std MedCd"/>
              </a:rPr>
              <a:t>The importance of education, forging your own path</a:t>
            </a:r>
          </a:p>
          <a:p>
            <a:pPr marL="285750" indent="-285750">
              <a:buFont typeface="Arial" panose="020B0604020202020204" pitchFamily="34" charset="0"/>
              <a:buChar char="•"/>
            </a:pPr>
            <a:r>
              <a:rPr lang="en-US" dirty="0">
                <a:latin typeface="ITC Franklin Gothic Std MedCd"/>
              </a:rPr>
              <a:t>Career struggles…they happen to everyone </a:t>
            </a:r>
          </a:p>
          <a:p>
            <a:pPr marL="285750" indent="-285750">
              <a:buFont typeface="Arial" panose="020B0604020202020204" pitchFamily="34" charset="0"/>
              <a:buChar char="•"/>
            </a:pPr>
            <a:r>
              <a:rPr lang="en-US" dirty="0">
                <a:latin typeface="ITC Franklin Gothic Std MedCd"/>
              </a:rPr>
              <a:t>Reframing my disability as a career benefit</a:t>
            </a:r>
          </a:p>
          <a:p>
            <a:pPr marL="285750" indent="-285750">
              <a:buFont typeface="Arial" panose="020B0604020202020204" pitchFamily="34" charset="0"/>
              <a:buChar char="•"/>
            </a:pPr>
            <a:r>
              <a:rPr lang="en-US" dirty="0">
                <a:latin typeface="ITC Franklin Gothic Std MedCd"/>
              </a:rPr>
              <a:t>Don’t accommodate difference, celebrate difference</a:t>
            </a:r>
          </a:p>
          <a:p>
            <a:pPr marL="285750" indent="-285750">
              <a:buFont typeface="Arial" panose="020B0604020202020204" pitchFamily="34" charset="0"/>
              <a:buChar char="•"/>
            </a:pPr>
            <a:r>
              <a:rPr lang="en-US" dirty="0">
                <a:latin typeface="ITC Franklin Gothic Std MedCd"/>
              </a:rPr>
              <a:t>My journey into the corporate world</a:t>
            </a:r>
          </a:p>
          <a:p>
            <a:pPr marL="285750" indent="-285750">
              <a:buFont typeface="Arial" panose="020B0604020202020204" pitchFamily="34" charset="0"/>
              <a:buChar char="•"/>
            </a:pPr>
            <a:r>
              <a:rPr lang="en-US" dirty="0">
                <a:latin typeface="ITC Franklin Gothic Std MedCd"/>
              </a:rPr>
              <a:t>Lessons I have learned throughout my career and how to ‘flip the script’</a:t>
            </a:r>
          </a:p>
          <a:p>
            <a:pPr marL="285750" indent="-285750">
              <a:buFont typeface="Arial" panose="020B0604020202020204" pitchFamily="34" charset="0"/>
              <a:buChar char="•"/>
            </a:pPr>
            <a:r>
              <a:rPr lang="en-US" dirty="0">
                <a:latin typeface="ITC Franklin Gothic Std MedCd"/>
              </a:rPr>
              <a:t>What it means to be a trail blazer, to use your superpower</a:t>
            </a:r>
          </a:p>
          <a:p>
            <a:pPr marL="285750" indent="-285750">
              <a:buFont typeface="Arial" panose="020B0604020202020204" pitchFamily="34" charset="0"/>
              <a:buChar char="•"/>
            </a:pPr>
            <a:r>
              <a:rPr lang="en-US" dirty="0">
                <a:latin typeface="ITC Franklin Gothic Std MedCd"/>
              </a:rPr>
              <a:t>Wrap up</a:t>
            </a:r>
          </a:p>
          <a:p>
            <a:pPr marL="285750" indent="-285750">
              <a:buFont typeface="Arial" panose="020B0604020202020204" pitchFamily="34" charset="0"/>
              <a:buChar char="•"/>
            </a:pPr>
            <a:r>
              <a:rPr lang="en-US" dirty="0">
                <a:latin typeface="ITC Franklin Gothic Std MedCd"/>
              </a:rPr>
              <a:t>Thank you </a:t>
            </a:r>
          </a:p>
        </p:txBody>
      </p:sp>
    </p:spTree>
    <p:extLst>
      <p:ext uri="{BB962C8B-B14F-4D97-AF65-F5344CB8AC3E}">
        <p14:creationId xmlns:p14="http://schemas.microsoft.com/office/powerpoint/2010/main" val="4260752948"/>
      </p:ext>
    </p:extLst>
  </p:cSld>
  <p:clrMapOvr>
    <a:masterClrMapping/>
  </p:clrMapOvr>
</p:sld>
</file>

<file path=ppt/theme/theme1.xml><?xml version="1.0" encoding="utf-8"?>
<a:theme xmlns:a="http://schemas.openxmlformats.org/drawingml/2006/main" name="Theme1">
  <a:themeElements>
    <a:clrScheme name="Humber">
      <a:dk1>
        <a:srgbClr val="141313"/>
      </a:dk1>
      <a:lt1>
        <a:srgbClr val="FFFFFE"/>
      </a:lt1>
      <a:dk2>
        <a:srgbClr val="141313"/>
      </a:dk2>
      <a:lt2>
        <a:srgbClr val="EFEEED"/>
      </a:lt2>
      <a:accent1>
        <a:srgbClr val="008EC8"/>
      </a:accent1>
      <a:accent2>
        <a:srgbClr val="AFC828"/>
      </a:accent2>
      <a:accent3>
        <a:srgbClr val="D53958"/>
      </a:accent3>
      <a:accent4>
        <a:srgbClr val="FFE319"/>
      </a:accent4>
      <a:accent5>
        <a:srgbClr val="3C1C66"/>
      </a:accent5>
      <a:accent6>
        <a:srgbClr val="008C99"/>
      </a:accent6>
      <a:hlink>
        <a:srgbClr val="0000FF"/>
      </a:hlink>
      <a:folHlink>
        <a:srgbClr val="EFEEE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T_Template1.potx" id="{B7D87962-280D-4000-AC38-A845EDA01667}" vid="{0344E8DF-8C2F-4CCD-AA20-DD9CD59548D8}"/>
    </a:ext>
  </a:extLst>
</a:theme>
</file>

<file path=ppt/theme/theme2.xml><?xml version="1.0" encoding="utf-8"?>
<a:theme xmlns:a="http://schemas.openxmlformats.org/drawingml/2006/main" name="Humb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T_Template1.potx" id="{B7D87962-280D-4000-AC38-A845EDA01667}" vid="{CAEF5E94-83AB-4278-8874-0278257551CD}"/>
    </a:ext>
  </a:extLst>
</a:theme>
</file>

<file path=ppt/theme/theme3.xml><?xml version="1.0" encoding="utf-8"?>
<a:theme xmlns:a="http://schemas.openxmlformats.org/drawingml/2006/main" name="Humber Section Star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T_Template1.potx" id="{B7D87962-280D-4000-AC38-A845EDA01667}" vid="{59DF40BC-B514-4561-91A1-3CD5032FA886}"/>
    </a:ext>
  </a:extLst>
</a:theme>
</file>

<file path=ppt/theme/theme4.xml><?xml version="1.0" encoding="utf-8"?>
<a:theme xmlns:a="http://schemas.openxmlformats.org/drawingml/2006/main" name="1_Humber Title Slide">
  <a:themeElements>
    <a:clrScheme name="Humber">
      <a:dk1>
        <a:srgbClr val="141313"/>
      </a:dk1>
      <a:lt1>
        <a:srgbClr val="FFFFFE"/>
      </a:lt1>
      <a:dk2>
        <a:srgbClr val="141313"/>
      </a:dk2>
      <a:lt2>
        <a:srgbClr val="EFEEED"/>
      </a:lt2>
      <a:accent1>
        <a:srgbClr val="008EC8"/>
      </a:accent1>
      <a:accent2>
        <a:srgbClr val="AFC828"/>
      </a:accent2>
      <a:accent3>
        <a:srgbClr val="D53958"/>
      </a:accent3>
      <a:accent4>
        <a:srgbClr val="FFE319"/>
      </a:accent4>
      <a:accent5>
        <a:srgbClr val="3C1C66"/>
      </a:accent5>
      <a:accent6>
        <a:srgbClr val="008C99"/>
      </a:accent6>
      <a:hlink>
        <a:srgbClr val="0000FF"/>
      </a:hlink>
      <a:folHlink>
        <a:srgbClr val="EFEEE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T_Template1.potx" id="{B7D87962-280D-4000-AC38-A845EDA01667}" vid="{3FA31E4B-5EBD-4280-9972-A0F968F35B6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0CD9644BE3E644B0E87F0001B5CD6B" ma:contentTypeVersion="11" ma:contentTypeDescription="Create a new document." ma:contentTypeScope="" ma:versionID="c5da7d5d40b2a7553f57f83c6e840ed6">
  <xsd:schema xmlns:xsd="http://www.w3.org/2001/XMLSchema" xmlns:xs="http://www.w3.org/2001/XMLSchema" xmlns:p="http://schemas.microsoft.com/office/2006/metadata/properties" xmlns:ns2="01de76d3-f61b-429c-83ad-0303eac52699" xmlns:ns3="ba2b1966-3c65-4105-9853-1f52633b2d4c" targetNamespace="http://schemas.microsoft.com/office/2006/metadata/properties" ma:root="true" ma:fieldsID="be50c58da4d34e340c4bcd006058363f" ns2:_="" ns3:_="">
    <xsd:import namespace="01de76d3-f61b-429c-83ad-0303eac52699"/>
    <xsd:import namespace="ba2b1966-3c65-4105-9853-1f52633b2d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de76d3-f61b-429c-83ad-0303eac526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2b1966-3c65-4105-9853-1f52633b2d4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36F505-639D-4E2D-8B4D-10D7964F0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de76d3-f61b-429c-83ad-0303eac52699"/>
    <ds:schemaRef ds:uri="ba2b1966-3c65-4105-9853-1f52633b2d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B78868-72FB-4BE4-90E5-9B13580A212B}">
  <ds:schemaRefs>
    <ds:schemaRef ds:uri="http://schemas.microsoft.com/sharepoint/v3/contenttype/forms"/>
  </ds:schemaRefs>
</ds:datastoreItem>
</file>

<file path=customXml/itemProps3.xml><?xml version="1.0" encoding="utf-8"?>
<ds:datastoreItem xmlns:ds="http://schemas.openxmlformats.org/officeDocument/2006/customXml" ds:itemID="{8F6390AB-AD32-4775-AFF6-55F2E5539C46}">
  <ds:schemaRefs>
    <ds:schemaRef ds:uri="http://purl.org/dc/dcmitype/"/>
    <ds:schemaRef ds:uri="http://www.w3.org/XML/1998/namespace"/>
    <ds:schemaRef ds:uri="ba2b1966-3c65-4105-9853-1f52633b2d4c"/>
    <ds:schemaRef ds:uri="http://purl.org/dc/terms/"/>
    <ds:schemaRef ds:uri="http://schemas.microsoft.com/office/infopath/2007/PartnerControls"/>
    <ds:schemaRef ds:uri="01de76d3-f61b-429c-83ad-0303eac52699"/>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4874</TotalTime>
  <Words>966</Words>
  <Application>Microsoft Office PowerPoint</Application>
  <PresentationFormat>Widescreen</PresentationFormat>
  <Paragraphs>163</Paragraphs>
  <Slides>19</Slides>
  <Notes>13</Notes>
  <HiddenSlides>0</HiddenSlides>
  <MMClips>2</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Franklin Gothic Book</vt:lpstr>
      <vt:lpstr>ITC Franklin Gothic Std Bk Cd</vt:lpstr>
      <vt:lpstr>ITC Franklin Gothic Std MedCd</vt:lpstr>
      <vt:lpstr>Wingdings</vt:lpstr>
      <vt:lpstr>Theme1</vt:lpstr>
      <vt:lpstr>Humber Content Slide</vt:lpstr>
      <vt:lpstr>Humber Section Start Slide</vt:lpstr>
      <vt:lpstr>1_Humber Title Slide</vt:lpstr>
      <vt:lpstr>PowerPoint Presentation</vt:lpstr>
      <vt:lpstr>LAND ACKNOWLEDGEMENT</vt:lpstr>
      <vt:lpstr>ASL INTERPRETERS</vt:lpstr>
      <vt:lpstr>CAPTIONING</vt:lpstr>
      <vt:lpstr>ENGAGEMENT GUIDELINES</vt:lpstr>
      <vt:lpstr> </vt:lpstr>
      <vt:lpstr>GUIDED MEDITATION</vt:lpstr>
      <vt:lpstr>PowerPoint Presentation</vt:lpstr>
      <vt:lpstr>Preparing to Trailblaze:  A Disability Positive Career Journey</vt:lpstr>
      <vt:lpstr>BREAK</vt:lpstr>
      <vt:lpstr>PRIZE DRAW!</vt:lpstr>
      <vt:lpstr>QUESTIONS</vt:lpstr>
      <vt:lpstr>C0-CURRICULAR RECORD</vt:lpstr>
      <vt:lpstr>FEEDBACK</vt:lpstr>
      <vt:lpstr>PowerPoint Presentation</vt:lpstr>
      <vt:lpstr>RESOURCES</vt:lpstr>
      <vt:lpstr>Humber College</vt:lpstr>
      <vt:lpstr>PowerPoint Presentation</vt:lpstr>
      <vt:lpstr>Seneca 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Disclose Your Disability at Work: Strengths-Based Approach</dc:title>
  <dc:creator>Jeff Szmyr</dc:creator>
  <cp:lastModifiedBy>Alison Bambury</cp:lastModifiedBy>
  <cp:revision>130</cp:revision>
  <cp:lastPrinted>2023-05-02T20:29:50Z</cp:lastPrinted>
  <dcterms:created xsi:type="dcterms:W3CDTF">2021-03-11T15:09:02Z</dcterms:created>
  <dcterms:modified xsi:type="dcterms:W3CDTF">2024-03-25T16:19:38Z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0x010100250CD9644BE3E644B0E87F0001B5CD6B</vt:lpwstr>
  </property>
</Properties>
</file>