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5" r:id="rId6"/>
    <p:sldMasterId id="2147483667" r:id="rId7"/>
  </p:sldMasterIdLst>
  <p:notesMasterIdLst>
    <p:notesMasterId r:id="rId31"/>
  </p:notesMasterIdLst>
  <p:sldIdLst>
    <p:sldId id="406" r:id="rId8"/>
    <p:sldId id="378" r:id="rId9"/>
    <p:sldId id="394" r:id="rId10"/>
    <p:sldId id="305" r:id="rId11"/>
    <p:sldId id="314" r:id="rId12"/>
    <p:sldId id="309" r:id="rId13"/>
    <p:sldId id="398" r:id="rId14"/>
    <p:sldId id="410" r:id="rId15"/>
    <p:sldId id="399" r:id="rId16"/>
    <p:sldId id="407" r:id="rId17"/>
    <p:sldId id="409" r:id="rId18"/>
    <p:sldId id="408" r:id="rId19"/>
    <p:sldId id="403" r:id="rId20"/>
    <p:sldId id="412" r:id="rId21"/>
    <p:sldId id="414" r:id="rId22"/>
    <p:sldId id="393" r:id="rId23"/>
    <p:sldId id="311" r:id="rId24"/>
    <p:sldId id="391" r:id="rId25"/>
    <p:sldId id="396" r:id="rId26"/>
    <p:sldId id="404" r:id="rId27"/>
    <p:sldId id="258" r:id="rId28"/>
    <p:sldId id="257" r:id="rId29"/>
    <p:sldId id="317" r:id="rId3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Bambury" userId="dbcf936b-ff94-4b08-9d84-becde7d4fa36" providerId="ADAL" clId="{BC1BED4E-EBDD-4B3A-B4ED-9F0805822656}"/>
    <pc:docChg chg="delSld">
      <pc:chgData name="Alison Bambury" userId="dbcf936b-ff94-4b08-9d84-becde7d4fa36" providerId="ADAL" clId="{BC1BED4E-EBDD-4B3A-B4ED-9F0805822656}" dt="2024-03-12T20:45:08.616" v="0" actId="47"/>
      <pc:docMkLst>
        <pc:docMk/>
      </pc:docMkLst>
      <pc:sldChg chg="del">
        <pc:chgData name="Alison Bambury" userId="dbcf936b-ff94-4b08-9d84-becde7d4fa36" providerId="ADAL" clId="{BC1BED4E-EBDD-4B3A-B4ED-9F0805822656}" dt="2024-03-12T20:45:08.616" v="0" actId="47"/>
        <pc:sldMkLst>
          <pc:docMk/>
          <pc:sldMk cId="1271136520" sldId="405"/>
        </pc:sldMkLst>
      </pc:sldChg>
    </pc:docChg>
  </pc:docChgLst>
  <pc:docChgLst>
    <pc:chgData name="Alison Bambury" userId="dbcf936b-ff94-4b08-9d84-becde7d4fa36" providerId="ADAL" clId="{D1C75AC1-171D-4823-B740-DB045199896F}"/>
    <pc:docChg chg="delSld">
      <pc:chgData name="Alison Bambury" userId="dbcf936b-ff94-4b08-9d84-becde7d4fa36" providerId="ADAL" clId="{D1C75AC1-171D-4823-B740-DB045199896F}" dt="2024-03-25T16:19:53.332" v="0" actId="47"/>
      <pc:docMkLst>
        <pc:docMk/>
      </pc:docMkLst>
      <pc:sldChg chg="del">
        <pc:chgData name="Alison Bambury" userId="dbcf936b-ff94-4b08-9d84-becde7d4fa36" providerId="ADAL" clId="{D1C75AC1-171D-4823-B740-DB045199896F}" dt="2024-03-25T16:19:53.332" v="0" actId="47"/>
        <pc:sldMkLst>
          <pc:docMk/>
          <pc:sldMk cId="1681613942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69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7CE00D6-C1EA-4834-99CF-6E17D4D357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7CE00D6-C1EA-4834-99CF-6E17D4D357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4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7CE00D6-C1EA-4834-99CF-6E17D4D357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F58C286E-D99E-4BAF-97C4-D81ECFB92D7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pPr marL="171450" indent="-171450" defTabSz="94228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6A4D25E-719D-4833-A3A2-9C9AFFA43C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4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6A4D25E-719D-4833-A3A2-9C9AFFA43C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9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6A4D25E-719D-4833-A3A2-9C9AFFA43C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7CE00D6-C1EA-4834-99CF-6E17D4D357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6A4D25E-719D-4833-A3A2-9C9AFFA43C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7CE00D6-C1EA-4834-99CF-6E17D4D357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5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pPr marL="176679" indent="-176679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6A4D25E-719D-4833-A3A2-9C9AFFA43C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9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</p:spPr>
        <p:txBody>
          <a:bodyPr/>
          <a:lstStyle/>
          <a:p>
            <a:fld id="{26A4D25E-719D-4833-A3A2-9C9AFFA43C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1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DB84-6B93-EA90-29E2-D2652E707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0C79E-9454-2774-3787-6A25B6CD7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8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TC Franklin Gothic Std MedC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FFEA7-9760-4068-9FAF-A83E83E8A579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FFEA7-9760-4068-9FAF-A83E83E8A579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FFEA7-9760-4068-9FAF-A83E83E8A579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ITC Franklin Gothic Std MedC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8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77BA-9A94-47DE-B838-5F3DC55FC1ED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3A68-0D97-4C2A-8A47-BD3BA683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0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5E0A0-5375-1CF9-1BD8-2AEE72FE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1A1B-786D-41C7-8D0C-857AC6C00713}" type="datetimeFigureOut">
              <a:rPr lang="en-CA" smtClean="0"/>
              <a:t>2024-03-25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5E1BD-C3AB-E90B-2D8E-A900C6F8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63163-1046-FF5C-035E-1126F7E1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7DD9-2E04-48F8-AD3C-2F01DD6D86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01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ITC Franklin Gothic Std MedCd"/>
              </a:defRPr>
            </a:lvl1pPr>
          </a:lstStyle>
          <a:p>
            <a:r>
              <a:rPr lang="en-US"/>
              <a:t>Click to add Section 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48A3AB-B8A8-42D1-AED9-141798437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ITC Franklin Gothic Std MedCd"/>
              </a:defRPr>
            </a:lvl1pPr>
          </a:lstStyle>
          <a:p>
            <a:r>
              <a:rPr lang="en-US"/>
              <a:t>Click to add Section Title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884017-357D-4835-9CC5-5401FE751F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83346"/>
            <a:ext cx="8486775" cy="38888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ITC Franklin Gothic Std MedCd"/>
              </a:defRPr>
            </a:lvl1pPr>
            <a:lvl2pPr>
              <a:defRPr>
                <a:solidFill>
                  <a:schemeClr val="bg1"/>
                </a:solidFill>
                <a:latin typeface="ITC Franklin Gothic Std MedCd"/>
              </a:defRPr>
            </a:lvl2pPr>
            <a:lvl3pPr>
              <a:defRPr>
                <a:solidFill>
                  <a:schemeClr val="bg1"/>
                </a:solidFill>
                <a:latin typeface="ITC Franklin Gothic Std MedCd"/>
              </a:defRPr>
            </a:lvl3pPr>
            <a:lvl4pPr>
              <a:defRPr>
                <a:solidFill>
                  <a:schemeClr val="bg1"/>
                </a:solidFill>
                <a:latin typeface="ITC Franklin Gothic Std MedCd"/>
              </a:defRPr>
            </a:lvl4pPr>
            <a:lvl5pPr>
              <a:defRPr>
                <a:solidFill>
                  <a:schemeClr val="bg1"/>
                </a:solidFill>
                <a:latin typeface="ITC Franklin Gothic Std MedCd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0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2984500"/>
            <a:ext cx="2438400" cy="387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1" y="5875020"/>
            <a:ext cx="316992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7600" y="5405438"/>
            <a:ext cx="9144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6172200"/>
            <a:ext cx="2438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>
              <a:latin typeface="ITC Franklin Gothic Std MedCd"/>
              <a:cs typeface="ITC Franklin Gothic Std MedCd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3546C-6C43-4A04-8AB6-814CDCA4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700" r:id="rId3"/>
    <p:sldLayoutId id="2147483701" r:id="rId4"/>
    <p:sldLayoutId id="2147483702" r:id="rId5"/>
    <p:sldLayoutId id="2147483703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TC Franklin Gothic Std MedC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ITC Franklin Gothic Std MedC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ITC Franklin Gothic Std MedC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ITC Franklin Gothic Std MedC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ITC Franklin Gothic Std MedC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ITC Franklin Gothic Std MedC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8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5405437"/>
            <a:ext cx="914400" cy="1452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172200"/>
            <a:ext cx="2438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solidFill>
                  <a:srgbClr val="FFFFFF"/>
                </a:solidFill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>
              <a:solidFill>
                <a:srgbClr val="FFFFFF"/>
              </a:solidFill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8150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2984500"/>
            <a:ext cx="2438400" cy="387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1" y="5875020"/>
            <a:ext cx="316992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jKpzz0K0JA?start=10&amp;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mailto:Careers@Humber.c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ber.ca/student-life/ccr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mailto:CCR@humber.ca" TargetMode="External"/><Relationship Id="rId4" Type="http://schemas.openxmlformats.org/officeDocument/2006/relationships/hyperlink" Target="https://youtu.be/_08SM1Z5j6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864053253?app_id=122963" TargetMode="Externa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humber.ca/index.php" TargetMode="External"/><Relationship Id="rId2" Type="http://schemas.openxmlformats.org/officeDocument/2006/relationships/hyperlink" Target="https://careers.humber.ca/transition-to-work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.senecapolytechnic.ca/home.htm" TargetMode="External"/><Relationship Id="rId5" Type="http://schemas.openxmlformats.org/officeDocument/2006/relationships/hyperlink" Target="https://www.humber.ca/student-life/ccr/" TargetMode="External"/><Relationship Id="rId4" Type="http://schemas.openxmlformats.org/officeDocument/2006/relationships/hyperlink" Target="https://www.guelphhumber.ca/career/contac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s.humber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hyperlink" Target="mailto:career@guelphhumber.ca" TargetMode="External"/><Relationship Id="rId4" Type="http://schemas.openxmlformats.org/officeDocument/2006/relationships/hyperlink" Target="https://www.guelphhumber.ca/career/contac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w.senecapolytechnic.ca/home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ReEu2kI6oI?list=PLW8o3_GFoCBOS01jwlYLZh0aA616mcFS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92098" y="2045530"/>
            <a:ext cx="10231704" cy="3996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4AC21-F3D7-28F2-9938-0416DEF5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388990" y="1289510"/>
            <a:ext cx="755273" cy="424841"/>
          </a:xfrm>
          <a:prstGeom prst="rect">
            <a:avLst/>
          </a:prstGeom>
        </p:spPr>
      </p:pic>
      <p:pic>
        <p:nvPicPr>
          <p:cNvPr id="4" name="Picture 3" descr="Transition to work logo&#10;Humber College logo&#10;University of Guelph-Humber logo&#10;Seneca Polytechnic logo">
            <a:extLst>
              <a:ext uri="{FF2B5EF4-FFF2-40B4-BE49-F238E27FC236}">
                <a16:creationId xmlns:a16="http://schemas.microsoft.com/office/drawing/2014/main" id="{8FD71B88-A74B-ABA1-24A8-F772F763C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473" y="643519"/>
            <a:ext cx="3127826" cy="10708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A94F37-042E-329F-613B-1E71DF0BD455}"/>
              </a:ext>
            </a:extLst>
          </p:cNvPr>
          <p:cNvSpPr txBox="1">
            <a:spLocks/>
          </p:cNvSpPr>
          <p:nvPr/>
        </p:nvSpPr>
        <p:spPr>
          <a:xfrm>
            <a:off x="1323974" y="2045530"/>
            <a:ext cx="9458325" cy="2685292"/>
          </a:xfrm>
          <a:prstGeom prst="rect">
            <a:avLst/>
          </a:prstGeom>
          <a:ln w="25400" cmpd="thinThick">
            <a:solidFill>
              <a:srgbClr val="00B050"/>
            </a:solidFill>
            <a:beve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ITC Franklin Gothic Std MedCd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B050"/>
                </a:solidFill>
              </a:rPr>
              <a:t>CAREER PREPARATION SYMPOSIUM</a:t>
            </a:r>
            <a:br>
              <a:rPr lang="en-US" sz="5400" b="1" dirty="0">
                <a:solidFill>
                  <a:srgbClr val="00B050"/>
                </a:solidFill>
              </a:rPr>
            </a:br>
            <a:r>
              <a:rPr lang="en-US" sz="4500" b="1" i="1" dirty="0"/>
              <a:t>Panel Discussion and Q&amp;A</a:t>
            </a:r>
            <a:br>
              <a:rPr lang="en-US" sz="4500" b="1" dirty="0"/>
            </a:br>
            <a:br>
              <a:rPr lang="en-US" sz="2400" dirty="0"/>
            </a:br>
            <a:r>
              <a:rPr lang="en-US" sz="2400" dirty="0"/>
              <a:t>March 13, 2024</a:t>
            </a:r>
          </a:p>
        </p:txBody>
      </p:sp>
      <p:pic>
        <p:nvPicPr>
          <p:cNvPr id="6" name="Picture 5" descr="Humber College Logo">
            <a:extLst>
              <a:ext uri="{FF2B5EF4-FFF2-40B4-BE49-F238E27FC236}">
                <a16:creationId xmlns:a16="http://schemas.microsoft.com/office/drawing/2014/main" id="{286DED0A-E893-08DB-56B9-ECD15EADE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950" y="5062001"/>
            <a:ext cx="1261213" cy="772680"/>
          </a:xfrm>
          <a:prstGeom prst="rect">
            <a:avLst/>
          </a:prstGeom>
        </p:spPr>
      </p:pic>
      <p:pic>
        <p:nvPicPr>
          <p:cNvPr id="7" name="Picture 6" descr="Seneca Works Logo">
            <a:extLst>
              <a:ext uri="{FF2B5EF4-FFF2-40B4-BE49-F238E27FC236}">
                <a16:creationId xmlns:a16="http://schemas.microsoft.com/office/drawing/2014/main" id="{2464C2EB-8F14-C43E-82C6-3908F59C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156" y="4953494"/>
            <a:ext cx="1431023" cy="1075359"/>
          </a:xfrm>
          <a:prstGeom prst="rect">
            <a:avLst/>
          </a:prstGeom>
        </p:spPr>
      </p:pic>
      <p:pic>
        <p:nvPicPr>
          <p:cNvPr id="8" name="Picture 7" descr="University Of Guelph Humber Logo">
            <a:extLst>
              <a:ext uri="{FF2B5EF4-FFF2-40B4-BE49-F238E27FC236}">
                <a16:creationId xmlns:a16="http://schemas.microsoft.com/office/drawing/2014/main" id="{62D0A0A8-4D6C-22AB-CCDF-D53750E95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8163" y="4810740"/>
            <a:ext cx="249957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7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F10EA-C1F2-3282-3673-383DBFFB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A person smiling at the camera&#10;&#10;Transition To Work Logo&#10;&#10;Text: &#10;Our speakers, March 13th&#10;Aaron Inocencio&#10;Aaron Inocencio graduated in 2019 from Humber College's Advertising and Graphic Design diploma program and now works for Levels Strategy, a management consulting firm. During his time at Humber, and in the workplace, Aaron learned a lot about social skills and self-advocacy and shared his experiences to help others find their voice. Because of what he has learned, Aaron's self-discovery and curiosity have led him to a lot of running and adventures!">
            <a:extLst>
              <a:ext uri="{FF2B5EF4-FFF2-40B4-BE49-F238E27FC236}">
                <a16:creationId xmlns:a16="http://schemas.microsoft.com/office/drawing/2014/main" id="{489A58CE-37E4-FB99-4B1E-323973C7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93" y="744793"/>
            <a:ext cx="5368413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F10EA-C1F2-3282-3673-383DBFFB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 descr="A woman smiling at the camera&#10;&#10;Transition To Work Logo&#10;&#10;Text: &#10;Our speakers, March 13th&#10;Sophie Lemieux&#10;Sophie Lemieux is a dynamic leader in the fields of Human Resources and Talent, currently holding the position of Director of People at Fable. With over 8 years of experience in startup environments, Sophie specializes in talent management, and leadership training, and has a passion for including disabled individuals and neurodiversity in the workplace. Known for her solution-oriented approach and enthusiasm for technology, particularly Al, Sophie is also an advocate for accessibility, inclusion, and DEI (Diversity, Equity, and Inclusion).&#10;She is herself disabled.">
            <a:extLst>
              <a:ext uri="{FF2B5EF4-FFF2-40B4-BE49-F238E27FC236}">
                <a16:creationId xmlns:a16="http://schemas.microsoft.com/office/drawing/2014/main" id="{810507A6-8CCC-2D2D-3EBF-FA63136A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61" y="696861"/>
            <a:ext cx="5464277" cy="54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6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F10EA-C1F2-3282-3673-383DBFFB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A Man smiling at the camera&#10;&#10;Transition To Work Logo&#10;&#10;Text: &#10;Our speakers, March 13th&#10;Shaun Ghulam&#10;Shaun Ghulam is an award-winning&#10;REALTOR at RE/MAX Experts, committed to assisting families in finding their dream homes. Shaun Chulam has achieved the milestone of graduating from college twice. In 2009, he&#10;successfully completed the Digital Media&#10;Arts Program at Seneca College.&#10;Subsequently, in 2022, Shaun completed the Real Estate Salesperson Program at Humber College. Shaun faced numerous obstacles growing up, being part of the 1% of the global population who stutters, however, he refused to let these challenges define him.">
            <a:extLst>
              <a:ext uri="{FF2B5EF4-FFF2-40B4-BE49-F238E27FC236}">
                <a16:creationId xmlns:a16="http://schemas.microsoft.com/office/drawing/2014/main" id="{5ECE574A-D7E8-E915-00F7-F027E678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61" y="696861"/>
            <a:ext cx="5030331" cy="50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49C1-0B79-4CFB-03B4-A487D73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2A419-184F-B78C-D974-62AB3C42984C}"/>
              </a:ext>
            </a:extLst>
          </p:cNvPr>
          <p:cNvSpPr txBox="1">
            <a:spLocks/>
          </p:cNvSpPr>
          <p:nvPr/>
        </p:nvSpPr>
        <p:spPr>
          <a:xfrm>
            <a:off x="838200" y="2072080"/>
            <a:ext cx="10515600" cy="41300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Online Media 2" descr="CTV news story. Man bests stammer, helps other find their voice&#10;Images of Shaun Ghulam in his office, at this desk and talking with the reporter. Throughout the story, photos of Shaun as a child and teenager are displayed.">
            <a:hlinkClick r:id="" action="ppaction://media"/>
            <a:extLst>
              <a:ext uri="{FF2B5EF4-FFF2-40B4-BE49-F238E27FC236}">
                <a16:creationId xmlns:a16="http://schemas.microsoft.com/office/drawing/2014/main" id="{80166F97-40F4-0026-236E-FDCAC923F6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0093" y="655871"/>
            <a:ext cx="9178117" cy="51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D4AE-9077-E174-220E-C0149EB0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00B050"/>
                </a:solidFill>
              </a:rPr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49C1-0B79-4CFB-03B4-A487D73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2A419-184F-B78C-D974-62AB3C42984C}"/>
              </a:ext>
            </a:extLst>
          </p:cNvPr>
          <p:cNvSpPr txBox="1">
            <a:spLocks/>
          </p:cNvSpPr>
          <p:nvPr/>
        </p:nvSpPr>
        <p:spPr>
          <a:xfrm>
            <a:off x="838200" y="2072080"/>
            <a:ext cx="10515600" cy="41300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Coming up after the break—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Questions and Answers with our panelists continue. Post your questions in the Q&amp;A option in Teams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Prize draw winner!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Wrap up at 1:00 pm</a:t>
            </a:r>
          </a:p>
        </p:txBody>
      </p:sp>
    </p:spTree>
    <p:extLst>
      <p:ext uri="{BB962C8B-B14F-4D97-AF65-F5344CB8AC3E}">
        <p14:creationId xmlns:p14="http://schemas.microsoft.com/office/powerpoint/2010/main" val="271436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D4AE-9077-E174-220E-C0149EB0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00B050"/>
                </a:solidFill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49C1-0B79-4CFB-03B4-A487D73B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42A419-184F-B78C-D974-62AB3C42984C}"/>
              </a:ext>
            </a:extLst>
          </p:cNvPr>
          <p:cNvSpPr txBox="1">
            <a:spLocks/>
          </p:cNvSpPr>
          <p:nvPr/>
        </p:nvSpPr>
        <p:spPr>
          <a:xfrm>
            <a:off x="838200" y="2072080"/>
            <a:ext cx="10515600" cy="41300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Question marks in various colours">
            <a:extLst>
              <a:ext uri="{FF2B5EF4-FFF2-40B4-BE49-F238E27FC236}">
                <a16:creationId xmlns:a16="http://schemas.microsoft.com/office/drawing/2014/main" id="{27B339A8-B7A8-DDF3-39E0-6B7DE09E7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15" y="2072080"/>
            <a:ext cx="7128768" cy="400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6B3BF-6365-0933-1B12-3E7F7837A978}"/>
              </a:ext>
            </a:extLst>
          </p:cNvPr>
          <p:cNvSpPr txBox="1"/>
          <p:nvPr/>
        </p:nvSpPr>
        <p:spPr>
          <a:xfrm>
            <a:off x="2672179" y="2547891"/>
            <a:ext cx="30627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Please use the Q&amp;A function in Teams to post questions for the presenters.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We will get to as many questions as we can.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8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8F5E1A-B085-4C7F-DDED-D14ED3F0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PRIZE DRAW!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D9C52A-6F6F-6189-1137-0B2D5179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08" y="520688"/>
            <a:ext cx="2571327" cy="88027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8F605-33AD-A364-A297-5A92B8535A1D}"/>
              </a:ext>
            </a:extLst>
          </p:cNvPr>
          <p:cNvSpPr txBox="1"/>
          <p:nvPr/>
        </p:nvSpPr>
        <p:spPr>
          <a:xfrm>
            <a:off x="1133912" y="5193224"/>
            <a:ext cx="992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$500 Everything Card</a:t>
            </a:r>
          </a:p>
          <a:p>
            <a:pPr algn="ctr"/>
            <a:r>
              <a:rPr lang="en-US"/>
              <a:t>The winner will receive their prize by email within one week. </a:t>
            </a:r>
          </a:p>
          <a:p>
            <a:pPr algn="ctr"/>
            <a:r>
              <a:rPr lang="en-US"/>
              <a:t>Questions? Contact </a:t>
            </a:r>
            <a:r>
              <a:rPr lang="en-US">
                <a:hlinkClick r:id="rId4"/>
              </a:rPr>
              <a:t>Careers@Humber.ca</a:t>
            </a:r>
            <a:endParaRPr lang="en-US"/>
          </a:p>
        </p:txBody>
      </p:sp>
      <p:pic>
        <p:nvPicPr>
          <p:cNvPr id="4" name="Picture 3" descr="Drawing of a gift box tied with blue and grey ribbon">
            <a:extLst>
              <a:ext uri="{FF2B5EF4-FFF2-40B4-BE49-F238E27FC236}">
                <a16:creationId xmlns:a16="http://schemas.microsoft.com/office/drawing/2014/main" id="{8F3B14B8-EDAE-F96F-1CF7-E00140ADCF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1900237"/>
            <a:ext cx="3057526" cy="3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3304" y="14238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C0-CURRICULAR RECORD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8761" y="1608626"/>
            <a:ext cx="8072284" cy="466725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/>
              <a:t>Students from </a:t>
            </a:r>
            <a:r>
              <a:rPr lang="en-US" sz="4200" b="1" dirty="0"/>
              <a:t>Humber or Guelph Humber </a:t>
            </a:r>
            <a:r>
              <a:rPr lang="en-US" sz="4200" dirty="0"/>
              <a:t>attending the live symposium, to the end, can add to their Co-Curricular Record.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Once the event is over, log onto the CCR portal with your </a:t>
            </a:r>
            <a:r>
              <a:rPr lang="en-US" sz="4200" dirty="0" err="1"/>
              <a:t>MyHumber</a:t>
            </a:r>
            <a:r>
              <a:rPr lang="en-US" sz="4200" dirty="0"/>
              <a:t> credentials, search for today’s event, and add the experience to your record</a:t>
            </a:r>
          </a:p>
          <a:p>
            <a:pPr marL="0" lvl="0" indent="0">
              <a:buNone/>
            </a:pPr>
            <a:endParaRPr lang="en-US" sz="4200" dirty="0"/>
          </a:p>
          <a:p>
            <a:r>
              <a:rPr lang="pt-BR" sz="4200" dirty="0"/>
              <a:t>CCR Portal:  </a:t>
            </a:r>
            <a:r>
              <a:rPr lang="pt-BR" sz="4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https://www.humber.ca/student-life/ccr/</a:t>
            </a:r>
            <a:endParaRPr lang="pt-BR" sz="4200" dirty="0"/>
          </a:p>
          <a:p>
            <a:endParaRPr lang="pt-BR" sz="4200" dirty="0"/>
          </a:p>
          <a:p>
            <a:r>
              <a:rPr lang="en-US" sz="4200" dirty="0"/>
              <a:t>Event Name:</a:t>
            </a:r>
          </a:p>
          <a:p>
            <a:pPr marL="0" indent="0">
              <a:buNone/>
            </a:pPr>
            <a:r>
              <a:rPr lang="en-US" sz="4200" b="1" dirty="0"/>
              <a:t>      Transition to Work – Career Preparation Panel Discussion March 2024</a:t>
            </a:r>
          </a:p>
          <a:p>
            <a:pPr marL="0" indent="0">
              <a:buNone/>
            </a:pPr>
            <a:endParaRPr lang="en-US" sz="4200" dirty="0"/>
          </a:p>
          <a:p>
            <a:r>
              <a:rPr lang="en-US" sz="4200" dirty="0"/>
              <a:t>To learn more, check out this tutorial: </a:t>
            </a:r>
            <a:r>
              <a:rPr lang="en-US" sz="4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https://youtu.be/_08SM1Z5j6k</a:t>
            </a:r>
            <a:endParaRPr lang="en-US" sz="4200" dirty="0"/>
          </a:p>
          <a:p>
            <a:pPr marL="0" indent="0">
              <a:buNone/>
            </a:pPr>
            <a:endParaRPr lang="en-US" sz="4200" dirty="0"/>
          </a:p>
          <a:p>
            <a:r>
              <a:rPr lang="en-US" sz="4200" dirty="0"/>
              <a:t>Questions? Please email </a:t>
            </a:r>
            <a:r>
              <a:rPr lang="en-US" sz="4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CCR@humber.ca</a:t>
            </a:r>
            <a:endParaRPr lang="en-US" sz="4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CCR logo">
            <a:extLst>
              <a:ext uri="{FF2B5EF4-FFF2-40B4-BE49-F238E27FC236}">
                <a16:creationId xmlns:a16="http://schemas.microsoft.com/office/drawing/2014/main" id="{89B77D40-1555-4960-8007-F0D61A298E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71" y="1363688"/>
            <a:ext cx="1827401" cy="1808450"/>
          </a:xfrm>
          <a:prstGeom prst="rect">
            <a:avLst/>
          </a:prstGeom>
        </p:spPr>
      </p:pic>
      <p:pic>
        <p:nvPicPr>
          <p:cNvPr id="4" name="Picture 3" descr="QR code for Co-Curricular Record portal">
            <a:extLst>
              <a:ext uri="{FF2B5EF4-FFF2-40B4-BE49-F238E27FC236}">
                <a16:creationId xmlns:a16="http://schemas.microsoft.com/office/drawing/2014/main" id="{C24ADDBA-1A08-FED6-726F-EBFD7A99F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453" y="4144634"/>
            <a:ext cx="2050639" cy="20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83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91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FEEDBACK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122415"/>
            <a:ext cx="6982437" cy="4003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/>
              <a:t>We want to hear your feedback and suggestions. The symposium survey will be open until March 26</a:t>
            </a:r>
            <a:r>
              <a:rPr lang="en-US" sz="2600" baseline="30000"/>
              <a:t>th</a:t>
            </a:r>
            <a:r>
              <a:rPr lang="en-US" sz="2600"/>
              <a:t>. 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/>
              <a:t>There are 3 ways to access the survey:</a:t>
            </a:r>
          </a:p>
          <a:p>
            <a:pPr marL="0" indent="0">
              <a:buNone/>
            </a:pPr>
            <a:endParaRPr lang="en-US" sz="2600"/>
          </a:p>
          <a:p>
            <a:pPr marL="971550" lvl="1" indent="-514350">
              <a:buFont typeface="+mj-lt"/>
              <a:buAutoNum type="arabicPeriod"/>
            </a:pPr>
            <a:r>
              <a:rPr lang="en-US" sz="2600">
                <a:cs typeface="ITC Franklin Gothic Std Bk Cd"/>
              </a:rPr>
              <a:t>Click the link in the </a:t>
            </a:r>
            <a:r>
              <a:rPr lang="en-US" sz="2600" b="1">
                <a:cs typeface="ITC Franklin Gothic Std Bk Cd"/>
              </a:rPr>
              <a:t>Teams chat</a:t>
            </a:r>
            <a:r>
              <a:rPr lang="en-US" sz="2600">
                <a:cs typeface="ITC Franklin Gothic Std Bk Cd"/>
              </a:rPr>
              <a:t>,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>
                <a:cs typeface="ITC Franklin Gothic Std Bk Cd"/>
              </a:rPr>
              <a:t>Check your </a:t>
            </a:r>
            <a:r>
              <a:rPr lang="en-US" sz="2600" b="1">
                <a:cs typeface="ITC Franklin Gothic Std Bk Cd"/>
              </a:rPr>
              <a:t>email</a:t>
            </a:r>
            <a:r>
              <a:rPr lang="en-US" sz="2600">
                <a:cs typeface="ITC Franklin Gothic Std Bk Cd"/>
              </a:rPr>
              <a:t> for the link, 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/>
              <a:t>Scan this </a:t>
            </a:r>
            <a:r>
              <a:rPr lang="en-US" sz="2600" b="1"/>
              <a:t>QR code</a:t>
            </a:r>
            <a:r>
              <a:rPr lang="en-US" sz="2600"/>
              <a:t> </a:t>
            </a:r>
          </a:p>
        </p:txBody>
      </p:sp>
      <p:pic>
        <p:nvPicPr>
          <p:cNvPr id="10" name="Picture 2" descr="cartoon hands holding signs with thumbs up and thumbs d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5" y="1416658"/>
            <a:ext cx="2395102" cy="141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E57534A-0A19-4BBF-86ED-9D03DAFBB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5678" y="5689319"/>
            <a:ext cx="3054021" cy="294641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4" name="Picture 3" descr="QR Code to access feedback survery">
            <a:extLst>
              <a:ext uri="{FF2B5EF4-FFF2-40B4-BE49-F238E27FC236}">
                <a16:creationId xmlns:a16="http://schemas.microsoft.com/office/drawing/2014/main" id="{B917E924-11D9-27AB-EE20-D031860FA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511" y="4223873"/>
            <a:ext cx="1902291" cy="19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2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EA39C-C23B-3FBD-7129-68954AD9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   </a:t>
            </a:r>
          </a:p>
        </p:txBody>
      </p:sp>
      <p:pic>
        <p:nvPicPr>
          <p:cNvPr id="7" name="Picture 6" descr="Image saying &quot;thank you!&quot;">
            <a:extLst>
              <a:ext uri="{FF2B5EF4-FFF2-40B4-BE49-F238E27FC236}">
                <a16:creationId xmlns:a16="http://schemas.microsoft.com/office/drawing/2014/main" id="{5550BC68-3BD5-37DF-6BDC-49AE70839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32" y="813732"/>
            <a:ext cx="5230535" cy="52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8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LAND ACKNOWLEDGEMENT</a:t>
            </a:r>
          </a:p>
        </p:txBody>
      </p:sp>
      <p:pic>
        <p:nvPicPr>
          <p:cNvPr id="5" name="Online Media 4" descr="Seneca Land Acknowledgement Video with Captions . Images of the landscape in the area around the college.">
            <a:hlinkClick r:id="" action="ppaction://media"/>
            <a:extLst>
              <a:ext uri="{FF2B5EF4-FFF2-40B4-BE49-F238E27FC236}">
                <a16:creationId xmlns:a16="http://schemas.microsoft.com/office/drawing/2014/main" id="{DCF15681-280E-C26D-78FD-758CA0C100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6612" y="1258142"/>
            <a:ext cx="8858775" cy="49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A21E-21BB-51EE-0EA0-AA8B968C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00B050"/>
                </a:solidFill>
              </a:rPr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59A21-F258-7C9A-D625-1C5A0652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5D43A-4393-2EF2-EB38-BA88049861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3562" y="1808847"/>
            <a:ext cx="1039023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/>
              <a:t>Transition to Work</a:t>
            </a:r>
          </a:p>
          <a:p>
            <a:pPr marL="0" indent="0">
              <a:buNone/>
            </a:pPr>
            <a:r>
              <a:rPr lang="en-US" sz="1600">
                <a:hlinkClick r:id="rId2"/>
              </a:rPr>
              <a:t>https://careers.humber.ca/transition-to-work.php</a:t>
            </a:r>
            <a:endParaRPr lang="en-US" sz="1600"/>
          </a:p>
          <a:p>
            <a:pPr marL="0" indent="0">
              <a:buNone/>
            </a:pPr>
            <a:endParaRPr lang="en-US" sz="1600" b="1"/>
          </a:p>
          <a:p>
            <a:pPr marL="0" indent="0">
              <a:buNone/>
            </a:pPr>
            <a:r>
              <a:rPr lang="en-US" sz="1600" b="1"/>
              <a:t>Humber Career Services</a:t>
            </a:r>
          </a:p>
          <a:p>
            <a:pPr marL="0" indent="0">
              <a:buNone/>
            </a:pPr>
            <a:r>
              <a:rPr lang="en-US" sz="1600">
                <a:hlinkClick r:id="rId3"/>
              </a:rPr>
              <a:t>https://careers.humber.ca/index.php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/>
              <a:t>Guelph-Humber Career Services</a:t>
            </a:r>
          </a:p>
          <a:p>
            <a:pPr marL="0" indent="0">
              <a:buNone/>
            </a:pPr>
            <a:r>
              <a:rPr lang="en-US" sz="1600">
                <a:hlinkClick r:id="rId4"/>
              </a:rPr>
              <a:t>https://www.guelphhumber.ca/career/contact</a:t>
            </a:r>
            <a:endParaRPr lang="en-US" sz="1600"/>
          </a:p>
          <a:p>
            <a:pPr marL="0" indent="0">
              <a:buNone/>
            </a:pPr>
            <a:endParaRPr lang="en-US" sz="1600" b="1"/>
          </a:p>
          <a:p>
            <a:pPr marL="0" indent="0">
              <a:buNone/>
            </a:pPr>
            <a:r>
              <a:rPr lang="en-US" sz="1600" b="1"/>
              <a:t>Co-Curricular Record (Humber &amp; Guelph-Humber)</a:t>
            </a:r>
          </a:p>
          <a:p>
            <a:pPr marL="0" indent="0">
              <a:buNone/>
            </a:pPr>
            <a:r>
              <a:rPr lang="en-US" sz="1600">
                <a:hlinkClick r:id="rId5"/>
              </a:rPr>
              <a:t>https://www.humber.ca/student-life/ccr/</a:t>
            </a:r>
            <a:r>
              <a:rPr lang="en-US" sz="160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en-CA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CA" sz="1600" b="1">
                <a:solidFill>
                  <a:prstClr val="black"/>
                </a:solidFill>
              </a:rPr>
              <a:t>Seneca Works</a:t>
            </a:r>
            <a:endParaRPr lang="en-US" sz="1600" b="1">
              <a:solidFill>
                <a:prstClr val="black"/>
              </a:solidFill>
              <a:latin typeface="ITC Franklin Gothic Std Bk Cd" panose="020B0506030503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https://sw.senecapolytechnic.ca/home.htm</a:t>
            </a:r>
            <a:endParaRPr lang="en-US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CA" sz="16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14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655" y="222526"/>
            <a:ext cx="8798498" cy="850745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solidFill>
                  <a:srgbClr val="00B050"/>
                </a:solidFill>
              </a:rPr>
              <a:t>Humber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654" y="1073271"/>
            <a:ext cx="9655559" cy="52494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400" b="1">
                <a:effectLst/>
                <a:latin typeface="+mn-lt"/>
                <a:ea typeface="Calibri" panose="020F0502020204030204" pitchFamily="34" charset="0"/>
              </a:rPr>
              <a:t>Accessible Learning Services</a:t>
            </a:r>
            <a:r>
              <a:rPr lang="en-US" sz="1400">
                <a:effectLst/>
                <a:latin typeface="+mn-lt"/>
                <a:ea typeface="Calibri" panose="020F0502020204030204" pitchFamily="34" charset="0"/>
              </a:rPr>
              <a:t> – Supports for current students with disabilities including academic accommodations, assistive technology training and disability-related funding.</a:t>
            </a:r>
          </a:p>
          <a:p>
            <a:pPr algn="l">
              <a:spcBef>
                <a:spcPts val="0"/>
              </a:spcBef>
            </a:pPr>
            <a:endParaRPr lang="en-US" sz="1400">
              <a:effectLst/>
              <a:latin typeface="+mn-lt"/>
              <a:ea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400" b="1">
                <a:latin typeface="+mn-lt"/>
                <a:cs typeface="Arial"/>
              </a:rPr>
              <a:t>Career &amp; Student Success Advisors </a:t>
            </a:r>
            <a:r>
              <a:rPr lang="en-US" sz="1400">
                <a:latin typeface="+mn-lt"/>
                <a:cs typeface="Arial"/>
              </a:rPr>
              <a:t>- Help to guide your academic and career journey and connect you to on-campus resources and support services.</a:t>
            </a:r>
          </a:p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en-US" sz="1400" b="1">
                <a:latin typeface="+mn-lt"/>
                <a:cs typeface="Arial"/>
              </a:rPr>
              <a:t>Career Support Peers </a:t>
            </a:r>
            <a:r>
              <a:rPr lang="en-US" sz="1400">
                <a:latin typeface="+mn-lt"/>
                <a:cs typeface="Arial"/>
              </a:rPr>
              <a:t>- One on one appointments for current students for general career development support such as resume review, cover letter review, LinkedIn profile, and mock interviews.</a:t>
            </a:r>
          </a:p>
          <a:p>
            <a:pPr algn="l">
              <a:spcBef>
                <a:spcPts val="0"/>
              </a:spcBef>
            </a:pPr>
            <a:endParaRPr lang="en-US" sz="1400">
              <a:latin typeface="+mn-lt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400" b="1">
                <a:latin typeface="+mn-lt"/>
                <a:cs typeface="Arial"/>
              </a:rPr>
              <a:t>Career Connect </a:t>
            </a:r>
            <a:r>
              <a:rPr lang="en-US" sz="1400">
                <a:latin typeface="+mn-lt"/>
                <a:cs typeface="Arial"/>
              </a:rPr>
              <a:t>- Job portal for full-time, part-time, contract, summer, volunteer and on-campus positions for current Humber students and recent graduates.</a:t>
            </a:r>
          </a:p>
          <a:p>
            <a:pPr algn="l">
              <a:spcBef>
                <a:spcPts val="0"/>
              </a:spcBef>
            </a:pPr>
            <a:endParaRPr lang="en-US" sz="1400">
              <a:latin typeface="+mn-lt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400" b="1">
                <a:latin typeface="+mn-lt"/>
                <a:cs typeface="Arial"/>
              </a:rPr>
              <a:t>Devant </a:t>
            </a:r>
            <a:r>
              <a:rPr lang="en-US" sz="1400">
                <a:latin typeface="+mn-lt"/>
                <a:cs typeface="Arial"/>
              </a:rPr>
              <a:t>- Free online career development tool that allows students to do access live workshops and events, an AI interview tool, step-by-step resume building in various formats, cover letter editing and so on.</a:t>
            </a:r>
          </a:p>
          <a:p>
            <a:pPr algn="l">
              <a:spcBef>
                <a:spcPts val="0"/>
              </a:spcBef>
            </a:pPr>
            <a:endParaRPr lang="en-US" sz="1400">
              <a:latin typeface="+mn-lt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400" b="1">
                <a:latin typeface="+mn-lt"/>
                <a:cs typeface="Arial"/>
              </a:rPr>
              <a:t>Online and in person events and workshops </a:t>
            </a:r>
            <a:r>
              <a:rPr lang="en-US" sz="1400">
                <a:latin typeface="+mn-lt"/>
                <a:cs typeface="Arial"/>
              </a:rPr>
              <a:t>including Career Steps Workshops, Transition to Work, Career Month, Community Events and much more!</a:t>
            </a:r>
          </a:p>
          <a:p>
            <a:pPr algn="l">
              <a:spcBef>
                <a:spcPts val="0"/>
              </a:spcBef>
            </a:pPr>
            <a:endParaRPr lang="en-US" sz="1400">
              <a:latin typeface="+mn-lt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400" b="1">
                <a:latin typeface="+mn-lt"/>
                <a:cs typeface="Arial"/>
              </a:rPr>
              <a:t>Website resources </a:t>
            </a:r>
            <a:r>
              <a:rPr lang="en-US" sz="1400">
                <a:latin typeface="+mn-lt"/>
                <a:cs typeface="Arial"/>
              </a:rPr>
              <a:t>- Support for students with career development, student success, goal setting, job search and more!</a:t>
            </a:r>
          </a:p>
          <a:p>
            <a:pPr algn="l">
              <a:spcBef>
                <a:spcPts val="0"/>
              </a:spcBef>
            </a:pPr>
            <a:endParaRPr lang="en-US" sz="1400">
              <a:latin typeface="+mn-lt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sz="1400" b="1">
                <a:latin typeface="+mn-lt"/>
                <a:cs typeface="Arial"/>
              </a:rPr>
              <a:t>Career Advancement Services &amp; Humber Community Employment Services </a:t>
            </a:r>
            <a:r>
              <a:rPr lang="en-US" sz="1400">
                <a:latin typeface="+mn-lt"/>
                <a:cs typeface="Arial"/>
              </a:rPr>
              <a:t>provide support after graduation</a:t>
            </a:r>
          </a:p>
          <a:p>
            <a:pPr algn="l">
              <a:spcBef>
                <a:spcPts val="0"/>
              </a:spcBef>
            </a:pPr>
            <a:endParaRPr lang="en-US" sz="1400">
              <a:latin typeface="+mn-lt"/>
              <a:cs typeface="Arial"/>
            </a:endParaRPr>
          </a:p>
          <a:p>
            <a:pPr algn="l">
              <a:spcBef>
                <a:spcPts val="0"/>
              </a:spcBef>
            </a:pPr>
            <a:r>
              <a:rPr lang="en-US" b="1">
                <a:latin typeface="+mn-lt"/>
                <a:cs typeface="Arial"/>
              </a:rPr>
              <a:t>							</a:t>
            </a:r>
            <a:r>
              <a:rPr lang="en-US" b="1">
                <a:latin typeface="+mn-lt"/>
                <a:cs typeface="Arial"/>
                <a:hlinkClick r:id="rId3"/>
              </a:rPr>
              <a:t>https://careers.humber.ca</a:t>
            </a:r>
            <a:endParaRPr lang="en-US" b="1">
              <a:latin typeface="+mn-lt"/>
              <a:cs typeface="Arial"/>
            </a:endParaRPr>
          </a:p>
          <a:p>
            <a:pPr algn="l">
              <a:spcBef>
                <a:spcPts val="0"/>
              </a:spcBef>
            </a:pPr>
            <a:endParaRPr lang="en-US" b="1">
              <a:latin typeface="+mn-lt"/>
              <a:cs typeface="Arial"/>
            </a:endParaRPr>
          </a:p>
        </p:txBody>
      </p:sp>
      <p:pic>
        <p:nvPicPr>
          <p:cNvPr id="4" name="Picture 3" descr="QR code for Humber Career Services websi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213" y="3613942"/>
            <a:ext cx="1783248" cy="1783248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83" y="2488911"/>
            <a:ext cx="1541308" cy="9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4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87210F8-F774-7254-BF2E-C542C2BB3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10" y="1679121"/>
            <a:ext cx="3798017" cy="212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E48BE4-86F9-7FFA-29A6-7FBD2F0C08BA}"/>
              </a:ext>
            </a:extLst>
          </p:cNvPr>
          <p:cNvSpPr txBox="1"/>
          <p:nvPr/>
        </p:nvSpPr>
        <p:spPr>
          <a:xfrm>
            <a:off x="682432" y="1787749"/>
            <a:ext cx="96011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/>
              <a:t>Access support as students and alumni: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Career Planning and Job Search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Resume and Cover Letter Critiques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Interview Preparation and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Post-graduate Resources and Tips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/>
              <a:t>Networking Events and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C62E8-B3F1-574D-3F6B-5441BB616337}"/>
              </a:ext>
            </a:extLst>
          </p:cNvPr>
          <p:cNvSpPr txBox="1"/>
          <p:nvPr/>
        </p:nvSpPr>
        <p:spPr>
          <a:xfrm>
            <a:off x="505991" y="653099"/>
            <a:ext cx="10672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CA" sz="4000" b="1">
                <a:solidFill>
                  <a:srgbClr val="00B050"/>
                </a:solidFill>
                <a:latin typeface="ITC Franklin Gothic Std MedCd"/>
                <a:ea typeface="+mj-ea"/>
                <a:cs typeface="+mj-cs"/>
              </a:rPr>
              <a:t>University of Guelph-Humber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0D3D-614C-99DE-0514-94C200936804}"/>
              </a:ext>
            </a:extLst>
          </p:cNvPr>
          <p:cNvSpPr txBox="1"/>
          <p:nvPr/>
        </p:nvSpPr>
        <p:spPr>
          <a:xfrm>
            <a:off x="749544" y="4115435"/>
            <a:ext cx="77588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>
                <a:hlinkClick r:id="rId4"/>
              </a:rPr>
              <a:t>guelphhumber.ca/career/contact</a:t>
            </a:r>
            <a:endParaRPr lang="en-CA" sz="2400"/>
          </a:p>
          <a:p>
            <a:r>
              <a:rPr lang="en-CA" sz="2400">
                <a:hlinkClick r:id="rId5"/>
              </a:rPr>
              <a:t>career@guelphhumber.ca</a:t>
            </a:r>
            <a:endParaRPr lang="en-CA" sz="2400"/>
          </a:p>
          <a:p>
            <a:endParaRPr lang="en-CA" sz="2400"/>
          </a:p>
          <a:p>
            <a:r>
              <a:rPr lang="en-CA" sz="2000"/>
              <a:t>Scan to book an appointment with your Career Services Coordinator</a:t>
            </a:r>
          </a:p>
        </p:txBody>
      </p:sp>
      <p:pic>
        <p:nvPicPr>
          <p:cNvPr id="6" name="Picture 5" descr="QR code for University of Guelph-Humber career website">
            <a:extLst>
              <a:ext uri="{FF2B5EF4-FFF2-40B4-BE49-F238E27FC236}">
                <a16:creationId xmlns:a16="http://schemas.microsoft.com/office/drawing/2014/main" id="{8F407E58-DA1A-25FD-864D-E6B6B4B22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45" y="3663088"/>
            <a:ext cx="2345349" cy="22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51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37" y="1747486"/>
            <a:ext cx="7865614" cy="1462617"/>
          </a:xfrm>
        </p:spPr>
        <p:txBody>
          <a:bodyPr/>
          <a:lstStyle/>
          <a:p>
            <a:pPr marL="0" indent="0">
              <a:buNone/>
            </a:pPr>
            <a:r>
              <a:rPr lang="en-US" sz="2800" b="1">
                <a:latin typeface="+mn-lt"/>
              </a:rPr>
              <a:t>Seneca Works: </a:t>
            </a: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https://sw.senecapolytechnic.ca/home.htm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D0E54-75F1-4D46-BB4C-4A250C56C77C}"/>
              </a:ext>
            </a:extLst>
          </p:cNvPr>
          <p:cNvSpPr/>
          <p:nvPr/>
        </p:nvSpPr>
        <p:spPr>
          <a:xfrm>
            <a:off x="765159" y="3086656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/>
              <a:t>Access: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Career planning and job search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Workshops and events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Career Fairs and job postings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Appointment bookings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DE5EBB-57F7-DE65-5BCA-6DFDD635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" y="35865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B050"/>
                </a:solidFill>
              </a:rPr>
              <a:t>Seneca College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0EC14C-F60F-00BB-C92D-EF26FEFA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59" y="1342448"/>
            <a:ext cx="2086550" cy="15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R Code to Seneca Works">
            <a:extLst>
              <a:ext uri="{FF2B5EF4-FFF2-40B4-BE49-F238E27FC236}">
                <a16:creationId xmlns:a16="http://schemas.microsoft.com/office/drawing/2014/main" id="{BB68870A-DB9A-D786-8A09-02BF09006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951" y="2955119"/>
            <a:ext cx="2661712" cy="26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9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n Sign Languag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97" y="365125"/>
            <a:ext cx="2069973" cy="155247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81007" cy="1325563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ASL INTERPRETERS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3123" y="1673421"/>
            <a:ext cx="9129522" cy="44012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000"/>
              <a:t>American Sign Language Interpreters, Ryan and Melissa, will be providing interpretation for today’s event.</a:t>
            </a:r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r>
              <a:rPr lang="en-US" sz="3000"/>
              <a:t>Each speaker and ASL interpreter will be automatically spotlighted on the screen. 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CAPTIONING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98869" y="2028298"/>
            <a:ext cx="6040773" cy="369299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To turn on Auto-Captioning: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 “More”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“Language and speech”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“Turn on live captions”</a:t>
            </a:r>
          </a:p>
        </p:txBody>
      </p:sp>
      <p:pic>
        <p:nvPicPr>
          <p:cNvPr id="5" name="Content Placeholder 4" descr="Screenshot of auto-caption feature on MS Teams">
            <a:extLst>
              <a:ext uri="{FF2B5EF4-FFF2-40B4-BE49-F238E27FC236}">
                <a16:creationId xmlns:a16="http://schemas.microsoft.com/office/drawing/2014/main" id="{DA9ABE58-488C-B6ED-68B5-4ABE7D50E8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1439" t="5342" r="20188" b="63215"/>
          <a:stretch/>
        </p:blipFill>
        <p:spPr>
          <a:xfrm>
            <a:off x="6096000" y="2800662"/>
            <a:ext cx="5019413" cy="3476575"/>
          </a:xfrm>
          <a:prstGeom prst="rect">
            <a:avLst/>
          </a:prstGeom>
        </p:spPr>
      </p:pic>
      <p:sp>
        <p:nvSpPr>
          <p:cNvPr id="3" name="Right Arrow 2" descr="arrow pointing to auto-caption feature"/>
          <p:cNvSpPr/>
          <p:nvPr/>
        </p:nvSpPr>
        <p:spPr>
          <a:xfrm rot="1388023">
            <a:off x="4824695" y="4491765"/>
            <a:ext cx="1598407" cy="65147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" name="Right Arrow 2" descr="arrow pointing to auto-caption feature">
            <a:extLst>
              <a:ext uri="{FF2B5EF4-FFF2-40B4-BE49-F238E27FC236}">
                <a16:creationId xmlns:a16="http://schemas.microsoft.com/office/drawing/2014/main" id="{0C27B1C7-F3DD-54C3-873F-5EF46EB07D01}"/>
              </a:ext>
            </a:extLst>
          </p:cNvPr>
          <p:cNvSpPr/>
          <p:nvPr/>
        </p:nvSpPr>
        <p:spPr>
          <a:xfrm rot="1704701">
            <a:off x="7194153" y="2274337"/>
            <a:ext cx="1619441" cy="71221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" name="Right Arrow 2" descr="arrow pointing to auto-caption feature">
            <a:extLst>
              <a:ext uri="{FF2B5EF4-FFF2-40B4-BE49-F238E27FC236}">
                <a16:creationId xmlns:a16="http://schemas.microsoft.com/office/drawing/2014/main" id="{990BBB1B-CD49-4F23-0D1E-2299864061FF}"/>
              </a:ext>
            </a:extLst>
          </p:cNvPr>
          <p:cNvSpPr/>
          <p:nvPr/>
        </p:nvSpPr>
        <p:spPr>
          <a:xfrm rot="1531076">
            <a:off x="7059663" y="4283511"/>
            <a:ext cx="1673181" cy="712211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15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4880-1937-48BF-B182-75C916BA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ENGAGEMENT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3649-2B9E-4542-80AB-D54AE6A56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860"/>
            <a:ext cx="10515600" cy="4130049"/>
          </a:xfrm>
        </p:spPr>
        <p:txBody>
          <a:bodyPr>
            <a:normAutofit/>
          </a:bodyPr>
          <a:lstStyle/>
          <a:p>
            <a:r>
              <a:rPr lang="en-US" sz="2800" dirty="0"/>
              <a:t>Comments and technical questions can be typed in the </a:t>
            </a:r>
            <a:r>
              <a:rPr lang="en-US" sz="2800" b="1" dirty="0"/>
              <a:t>Chat</a:t>
            </a:r>
            <a:endParaRPr lang="en-US" sz="2800" dirty="0"/>
          </a:p>
          <a:p>
            <a:r>
              <a:rPr lang="en-US" sz="2800" dirty="0"/>
              <a:t>After the break there will be a Q&amp;A session</a:t>
            </a:r>
          </a:p>
          <a:p>
            <a:r>
              <a:rPr lang="en-US" sz="2800" dirty="0"/>
              <a:t>Questions for the speakers should be made in the </a:t>
            </a:r>
            <a:r>
              <a:rPr lang="en-US" sz="2800" b="1" dirty="0"/>
              <a:t>Q+A </a:t>
            </a:r>
            <a:r>
              <a:rPr lang="en-US" sz="2800" dirty="0"/>
              <a:t>box. We will do our best to answer as many as time allows. Please keep your questions brief.</a:t>
            </a:r>
          </a:p>
          <a:p>
            <a:r>
              <a:rPr lang="en-US" sz="2800" dirty="0"/>
              <a:t>Please keep your questions and comments </a:t>
            </a:r>
            <a:r>
              <a:rPr lang="en-US" sz="2800" b="1" dirty="0"/>
              <a:t>polite and respectful </a:t>
            </a:r>
            <a:r>
              <a:rPr lang="en-US" sz="2800" dirty="0"/>
              <a:t>– remember intention versus impact of your statements.</a:t>
            </a:r>
          </a:p>
        </p:txBody>
      </p:sp>
      <p:pic>
        <p:nvPicPr>
          <p:cNvPr id="1026" name="Picture 2" descr="Cartoon of many hands raised">
            <a:extLst>
              <a:ext uri="{FF2B5EF4-FFF2-40B4-BE49-F238E27FC236}">
                <a16:creationId xmlns:a16="http://schemas.microsoft.com/office/drawing/2014/main" id="{E7B0C2F3-3998-4025-B976-963541BE8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20488"/>
          <a:stretch/>
        </p:blipFill>
        <p:spPr bwMode="auto">
          <a:xfrm>
            <a:off x="9832913" y="365125"/>
            <a:ext cx="1446530" cy="13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7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5226" y="595460"/>
            <a:ext cx="10515600" cy="471626"/>
          </a:xfrm>
        </p:spPr>
        <p:txBody>
          <a:bodyPr>
            <a:noAutofit/>
          </a:bodyPr>
          <a:lstStyle/>
          <a:p>
            <a:pPr fontAlgn="t">
              <a:spcBef>
                <a:spcPts val="0"/>
              </a:spcBef>
            </a:pPr>
            <a:br>
              <a:rPr lang="en-US">
                <a:solidFill>
                  <a:schemeClr val="accent3">
                    <a:lumMod val="50000"/>
                  </a:schemeClr>
                </a:solidFill>
                <a:latin typeface="ITC Franklin Gothic Std Bk Cd"/>
              </a:rPr>
            </a:br>
            <a:endParaRPr lang="en-US" b="1">
              <a:solidFill>
                <a:schemeClr val="accent3">
                  <a:lumMod val="50000"/>
                </a:schemeClr>
              </a:solidFill>
              <a:latin typeface="ITC Franklin Gothic Std Bk Cd"/>
            </a:endParaRPr>
          </a:p>
        </p:txBody>
      </p:sp>
      <p:graphicFrame>
        <p:nvGraphicFramePr>
          <p:cNvPr id="2" name="Content Placeholder 1" descr="Agenda for today's symposium&#10;11:30 am​ : Welcome, land acknowledgement, overview of the day, guided meditation​&#10;11:40 am​: Introduction of Panelists​&#10;12:10 pm​ : Break ​&#10;12:20 pm​ : Reminders​&#10; 12:22​ : Q&amp;As continue​&#10;12:55 pm​ : Wrap up and prize draw announcement​&#10;1:00 pm​ : Adjourn​&#10;&#10;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498986"/>
              </p:ext>
            </p:extLst>
          </p:nvPr>
        </p:nvGraphicFramePr>
        <p:xfrm>
          <a:off x="1401337" y="1293589"/>
          <a:ext cx="9389325" cy="42548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2515">
                  <a:extLst>
                    <a:ext uri="{9D8B030D-6E8A-4147-A177-3AD203B41FA5}">
                      <a16:colId xmlns:a16="http://schemas.microsoft.com/office/drawing/2014/main" val="835203772"/>
                    </a:ext>
                  </a:extLst>
                </a:gridCol>
                <a:gridCol w="6906810">
                  <a:extLst>
                    <a:ext uri="{9D8B030D-6E8A-4147-A177-3AD203B41FA5}">
                      <a16:colId xmlns:a16="http://schemas.microsoft.com/office/drawing/2014/main" val="1312230126"/>
                    </a:ext>
                  </a:extLst>
                </a:gridCol>
              </a:tblGrid>
              <a:tr h="71473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ACTIVITY</a:t>
                      </a:r>
                    </a:p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903875"/>
                  </a:ext>
                </a:extLst>
              </a:tr>
              <a:tr h="403980">
                <a:tc>
                  <a:txBody>
                    <a:bodyPr/>
                    <a:lstStyle/>
                    <a:p>
                      <a:r>
                        <a:rPr lang="en-US" sz="2000"/>
                        <a:t>11:30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Welcome, </a:t>
                      </a:r>
                      <a:r>
                        <a:rPr lang="en-US" sz="2000" kern="1200">
                          <a:effectLst/>
                        </a:rPr>
                        <a:t>land acknowledgement, overview of the day, guided meditation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394132"/>
                  </a:ext>
                </a:extLst>
              </a:tr>
              <a:tr h="520399">
                <a:tc>
                  <a:txBody>
                    <a:bodyPr/>
                    <a:lstStyle/>
                    <a:p>
                      <a:r>
                        <a:rPr lang="en-US" sz="2000"/>
                        <a:t>11:40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 of Panelists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93194"/>
                  </a:ext>
                </a:extLst>
              </a:tr>
              <a:tr h="403980">
                <a:tc>
                  <a:txBody>
                    <a:bodyPr/>
                    <a:lstStyle/>
                    <a:p>
                      <a:r>
                        <a:rPr lang="en-US" sz="2000"/>
                        <a:t>12:10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Break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80053"/>
                  </a:ext>
                </a:extLst>
              </a:tr>
              <a:tr h="500644">
                <a:tc>
                  <a:txBody>
                    <a:bodyPr/>
                    <a:lstStyle/>
                    <a:p>
                      <a:r>
                        <a:rPr lang="en-US" sz="2000"/>
                        <a:t>12:20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Reminders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17653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r>
                        <a:rPr lang="en-US" sz="2000"/>
                        <a:t> 12:22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Q&amp;As 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72291"/>
                  </a:ext>
                </a:extLst>
              </a:tr>
              <a:tr h="478172">
                <a:tc>
                  <a:txBody>
                    <a:bodyPr/>
                    <a:lstStyle/>
                    <a:p>
                      <a:r>
                        <a:rPr lang="en-US" sz="2000"/>
                        <a:t>12:55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Wrap up and prize draw announcement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543133"/>
                  </a:ext>
                </a:extLst>
              </a:tr>
              <a:tr h="466133">
                <a:tc>
                  <a:txBody>
                    <a:bodyPr/>
                    <a:lstStyle/>
                    <a:p>
                      <a:r>
                        <a:rPr lang="en-US" sz="2000"/>
                        <a:t>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Adjourn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26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B429AA-8A76-0A30-315F-F4DACA1927DC}"/>
              </a:ext>
            </a:extLst>
          </p:cNvPr>
          <p:cNvSpPr txBox="1"/>
          <p:nvPr/>
        </p:nvSpPr>
        <p:spPr>
          <a:xfrm>
            <a:off x="1304693" y="29764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latin typeface="ITC Franklin Gothic Std MedCd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7774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F1D9-F2D9-31A6-302B-369581C7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00B050"/>
                </a:solidFill>
              </a:rPr>
              <a:t>GUIDED MEDITATION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0E476-251E-6BFD-628E-CAF0A44E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7</a:t>
            </a:fld>
            <a:endParaRPr lang="en-US"/>
          </a:p>
        </p:txBody>
      </p:sp>
      <p:pic>
        <p:nvPicPr>
          <p:cNvPr id="3" name="Online Media 2" descr="Guided Meditation Video, Captions. Images of blue and orange cartoon bubbles.">
            <a:hlinkClick r:id="" action="ppaction://media"/>
            <a:extLst>
              <a:ext uri="{FF2B5EF4-FFF2-40B4-BE49-F238E27FC236}">
                <a16:creationId xmlns:a16="http://schemas.microsoft.com/office/drawing/2014/main" id="{61EB22E1-CA6F-ED7E-4DD7-F70894D3FB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4293" y="1690688"/>
            <a:ext cx="7723414" cy="43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2915-5A25-BC30-3EF5-9ADF7A99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00B050"/>
                </a:solidFill>
              </a:rPr>
              <a:t>MEET TODAY’S PANELISTS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04635-E27D-5D14-2A2F-2CC7F9DE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788C13-0A2C-C76E-FEBC-4E622C0F3B7B}"/>
              </a:ext>
            </a:extLst>
          </p:cNvPr>
          <p:cNvSpPr txBox="1">
            <a:spLocks/>
          </p:cNvSpPr>
          <p:nvPr/>
        </p:nvSpPr>
        <p:spPr>
          <a:xfrm>
            <a:off x="2122414" y="2239860"/>
            <a:ext cx="7910819" cy="41300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ITC Franklin Gothic Std MedCd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Cindy </a:t>
            </a:r>
            <a:r>
              <a:rPr lang="en-US" dirty="0" err="1"/>
              <a:t>Zarnett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Aaron </a:t>
            </a:r>
            <a:r>
              <a:rPr lang="en-US" dirty="0" err="1"/>
              <a:t>Inocencio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Sophie Lemieux</a:t>
            </a:r>
          </a:p>
          <a:p>
            <a:pPr>
              <a:lnSpc>
                <a:spcPct val="150000"/>
              </a:lnSpc>
            </a:pPr>
            <a:r>
              <a:rPr lang="en-US" dirty="0"/>
              <a:t>Shaun Ghulam</a:t>
            </a:r>
          </a:p>
        </p:txBody>
      </p:sp>
    </p:spTree>
    <p:extLst>
      <p:ext uri="{BB962C8B-B14F-4D97-AF65-F5344CB8AC3E}">
        <p14:creationId xmlns:p14="http://schemas.microsoft.com/office/powerpoint/2010/main" val="306876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F10EA-C1F2-3282-3673-383DBFFB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5C4B-91C9-4633-A592-EF2D563C5796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 descr="A Woman smiling at the camera&#10;&#10;Transition To Work Logo&#10;&#10;Text: &#10;Our speakers, March 13th&#10;Cindy Zarnett, CHRL&#10;Cindy Zarnett, CHRL, is a Certified HR&#10;Leader and entrepreneur, fascinated by the transformative power of Al in shaping the future of work. As the Founder of Squaredots, Cindy provides project-based virtual HR solutions.&#10;Cindy's forward-thinking approach helps businesses and individuals navigate the changing workplace and create a more engaging, accessible, inclusive and rewarding work experience for all.&#10;Connect with Cindy on Linkedin linkedin.com/in/cindyzarnett">
            <a:extLst>
              <a:ext uri="{FF2B5EF4-FFF2-40B4-BE49-F238E27FC236}">
                <a16:creationId xmlns:a16="http://schemas.microsoft.com/office/drawing/2014/main" id="{D881FDCC-5B13-F9AE-4E38-1A31F923B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49" y="712298"/>
            <a:ext cx="5109502" cy="50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01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T_Template1.potx" id="{B7D87962-280D-4000-AC38-A845EDA01667}" vid="{0344E8DF-8C2F-4CCD-AA20-DD9CD59548D8}"/>
    </a:ext>
  </a:extLst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T_Template1.potx" id="{B7D87962-280D-4000-AC38-A845EDA01667}" vid="{CAEF5E94-83AB-4278-8874-0278257551CD}"/>
    </a:ext>
  </a:extLst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T_Template1.potx" id="{B7D87962-280D-4000-AC38-A845EDA01667}" vid="{59DF40BC-B514-4561-91A1-3CD5032FA886}"/>
    </a:ext>
  </a:extLst>
</a:theme>
</file>

<file path=ppt/theme/theme4.xml><?xml version="1.0" encoding="utf-8"?>
<a:theme xmlns:a="http://schemas.openxmlformats.org/drawingml/2006/main" name="1_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T_Template1.potx" id="{B7D87962-280D-4000-AC38-A845EDA01667}" vid="{3FA31E4B-5EBD-4280-9972-A0F968F35B6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CD9644BE3E644B0E87F0001B5CD6B" ma:contentTypeVersion="11" ma:contentTypeDescription="Create a new document." ma:contentTypeScope="" ma:versionID="c5da7d5d40b2a7553f57f83c6e840ed6">
  <xsd:schema xmlns:xsd="http://www.w3.org/2001/XMLSchema" xmlns:xs="http://www.w3.org/2001/XMLSchema" xmlns:p="http://schemas.microsoft.com/office/2006/metadata/properties" xmlns:ns2="01de76d3-f61b-429c-83ad-0303eac52699" xmlns:ns3="ba2b1966-3c65-4105-9853-1f52633b2d4c" targetNamespace="http://schemas.microsoft.com/office/2006/metadata/properties" ma:root="true" ma:fieldsID="be50c58da4d34e340c4bcd006058363f" ns2:_="" ns3:_="">
    <xsd:import namespace="01de76d3-f61b-429c-83ad-0303eac52699"/>
    <xsd:import namespace="ba2b1966-3c65-4105-9853-1f52633b2d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e76d3-f61b-429c-83ad-0303eac52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b1966-3c65-4105-9853-1f52633b2d4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6390AB-AD32-4775-AFF6-55F2E5539C46}">
  <ds:schemaRefs>
    <ds:schemaRef ds:uri="01de76d3-f61b-429c-83ad-0303eac52699"/>
    <ds:schemaRef ds:uri="ba2b1966-3c65-4105-9853-1f52633b2d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B78868-72FB-4BE4-90E5-9B13580A2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36F505-639D-4E2D-8B4D-10D7964F0AD9}">
  <ds:schemaRefs>
    <ds:schemaRef ds:uri="01de76d3-f61b-429c-83ad-0303eac52699"/>
    <ds:schemaRef ds:uri="ba2b1966-3c65-4105-9853-1f52633b2d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856</Words>
  <Application>Microsoft Office PowerPoint</Application>
  <PresentationFormat>Widescreen</PresentationFormat>
  <Paragraphs>160</Paragraphs>
  <Slides>23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Courier New</vt:lpstr>
      <vt:lpstr>Franklin Gothic Book</vt:lpstr>
      <vt:lpstr>Franklin Gothic Medium</vt:lpstr>
      <vt:lpstr>ITC Franklin Gothic Std Bk Cd</vt:lpstr>
      <vt:lpstr>ITC Franklin Gothic Std MedCd</vt:lpstr>
      <vt:lpstr>Theme1</vt:lpstr>
      <vt:lpstr>Humber Content Slide</vt:lpstr>
      <vt:lpstr>Humber Section Start Slide</vt:lpstr>
      <vt:lpstr>1_Humber Title Slide</vt:lpstr>
      <vt:lpstr>PowerPoint Presentation</vt:lpstr>
      <vt:lpstr>LAND ACKNOWLEDGEMENT</vt:lpstr>
      <vt:lpstr>ASL INTERPRETERS</vt:lpstr>
      <vt:lpstr>CAPTIONING</vt:lpstr>
      <vt:lpstr>ENGAGEMENT GUIDELINES</vt:lpstr>
      <vt:lpstr> </vt:lpstr>
      <vt:lpstr>GUIDED MEDITATION</vt:lpstr>
      <vt:lpstr>MEET TODAY’S PANELISTS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QUESTIONS</vt:lpstr>
      <vt:lpstr>PRIZE DRAW!</vt:lpstr>
      <vt:lpstr>C0-CURRICULAR RECORD</vt:lpstr>
      <vt:lpstr>FEEDBACK</vt:lpstr>
      <vt:lpstr>PowerPoint Presentation</vt:lpstr>
      <vt:lpstr>RESOURCES</vt:lpstr>
      <vt:lpstr>Humber College</vt:lpstr>
      <vt:lpstr>PowerPoint Presentation</vt:lpstr>
      <vt:lpstr>Seneca College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Disclose Your Disability at Work: Strengths-Based Approach</dc:title>
  <dc:creator>Jeff Szmyr</dc:creator>
  <cp:lastModifiedBy>Alison Bambury</cp:lastModifiedBy>
  <cp:revision>3</cp:revision>
  <cp:lastPrinted>2023-05-02T20:29:50Z</cp:lastPrinted>
  <dcterms:created xsi:type="dcterms:W3CDTF">2021-03-11T15:09:02Z</dcterms:created>
  <dcterms:modified xsi:type="dcterms:W3CDTF">2024-03-25T16:19:54Z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0x010100250CD9644BE3E644B0E87F0001B5CD6B</vt:lpwstr>
  </property>
</Properties>
</file>